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5216"/>
            <a:ext cx="12192000" cy="5689600"/>
          </a:xfrm>
          <a:custGeom>
            <a:avLst/>
            <a:gdLst/>
            <a:ahLst/>
            <a:cxnLst/>
            <a:rect l="l" t="t" r="r" b="b"/>
            <a:pathLst>
              <a:path w="12192000" h="5689600">
                <a:moveTo>
                  <a:pt x="12192000" y="0"/>
                </a:moveTo>
                <a:lnTo>
                  <a:pt x="0" y="0"/>
                </a:lnTo>
                <a:lnTo>
                  <a:pt x="0" y="5689092"/>
                </a:lnTo>
                <a:lnTo>
                  <a:pt x="12192000" y="56890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CDD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69734"/>
            <a:ext cx="12192000" cy="588645"/>
          </a:xfrm>
          <a:custGeom>
            <a:avLst/>
            <a:gdLst/>
            <a:ahLst/>
            <a:cxnLst/>
            <a:rect l="l" t="t" r="r" b="b"/>
            <a:pathLst>
              <a:path w="12192000" h="588645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98348" y="0"/>
            <a:ext cx="835888" cy="723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95884" y="0"/>
            <a:ext cx="585216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6298691"/>
            <a:ext cx="1825752" cy="559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206228" y="6074664"/>
            <a:ext cx="1447800" cy="783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01300" y="6269734"/>
            <a:ext cx="877824" cy="56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321796" y="6074664"/>
            <a:ext cx="870201" cy="7833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516868" y="6269735"/>
            <a:ext cx="675131" cy="5882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530" y="598169"/>
            <a:ext cx="7396480" cy="935990"/>
          </a:xfrm>
          <a:custGeom>
            <a:avLst/>
            <a:gdLst/>
            <a:ahLst/>
            <a:cxnLst/>
            <a:rect l="l" t="t" r="r" b="b"/>
            <a:pathLst>
              <a:path w="7396480" h="935990">
                <a:moveTo>
                  <a:pt x="7395972" y="0"/>
                </a:moveTo>
                <a:lnTo>
                  <a:pt x="0" y="0"/>
                </a:lnTo>
                <a:lnTo>
                  <a:pt x="0" y="935736"/>
                </a:lnTo>
                <a:lnTo>
                  <a:pt x="7395972" y="935736"/>
                </a:lnTo>
                <a:lnTo>
                  <a:pt x="7395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9530" y="598169"/>
            <a:ext cx="7396480" cy="935990"/>
          </a:xfrm>
          <a:custGeom>
            <a:avLst/>
            <a:gdLst/>
            <a:ahLst/>
            <a:cxnLst/>
            <a:rect l="l" t="t" r="r" b="b"/>
            <a:pathLst>
              <a:path w="7396480" h="935990">
                <a:moveTo>
                  <a:pt x="0" y="935736"/>
                </a:moveTo>
                <a:lnTo>
                  <a:pt x="7395972" y="935736"/>
                </a:lnTo>
                <a:lnTo>
                  <a:pt x="7395972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ln w="317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5216"/>
            <a:ext cx="12192000" cy="5689600"/>
          </a:xfrm>
          <a:custGeom>
            <a:avLst/>
            <a:gdLst/>
            <a:ahLst/>
            <a:cxnLst/>
            <a:rect l="l" t="t" r="r" b="b"/>
            <a:pathLst>
              <a:path w="12192000" h="5689600">
                <a:moveTo>
                  <a:pt x="12192000" y="0"/>
                </a:moveTo>
                <a:lnTo>
                  <a:pt x="0" y="0"/>
                </a:lnTo>
                <a:lnTo>
                  <a:pt x="0" y="5689092"/>
                </a:lnTo>
                <a:lnTo>
                  <a:pt x="12192000" y="56890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CDD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69734"/>
            <a:ext cx="12192000" cy="588645"/>
          </a:xfrm>
          <a:custGeom>
            <a:avLst/>
            <a:gdLst/>
            <a:ahLst/>
            <a:cxnLst/>
            <a:rect l="l" t="t" r="r" b="b"/>
            <a:pathLst>
              <a:path w="12192000" h="588645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98348" y="0"/>
            <a:ext cx="835888" cy="723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95884" y="0"/>
            <a:ext cx="585216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6298691"/>
            <a:ext cx="1825752" cy="559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206228" y="6074664"/>
            <a:ext cx="1447800" cy="783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01300" y="6269734"/>
            <a:ext cx="877824" cy="560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321796" y="6074664"/>
            <a:ext cx="870201" cy="7833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516868" y="6269735"/>
            <a:ext cx="675131" cy="5882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491484" y="480034"/>
            <a:ext cx="4672584" cy="58780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686556" y="675137"/>
            <a:ext cx="4089139" cy="53080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5216"/>
            <a:ext cx="12192000" cy="5689600"/>
          </a:xfrm>
          <a:custGeom>
            <a:avLst/>
            <a:gdLst/>
            <a:ahLst/>
            <a:cxnLst/>
            <a:rect l="l" t="t" r="r" b="b"/>
            <a:pathLst>
              <a:path w="12192000" h="5689600">
                <a:moveTo>
                  <a:pt x="12192000" y="0"/>
                </a:moveTo>
                <a:lnTo>
                  <a:pt x="0" y="0"/>
                </a:lnTo>
                <a:lnTo>
                  <a:pt x="0" y="5689092"/>
                </a:lnTo>
                <a:lnTo>
                  <a:pt x="12192000" y="56890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CDD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69734"/>
            <a:ext cx="12192000" cy="588645"/>
          </a:xfrm>
          <a:custGeom>
            <a:avLst/>
            <a:gdLst/>
            <a:ahLst/>
            <a:cxnLst/>
            <a:rect l="l" t="t" r="r" b="b"/>
            <a:pathLst>
              <a:path w="12192000" h="588645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98348" y="0"/>
            <a:ext cx="835888" cy="723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95884" y="0"/>
            <a:ext cx="585216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6298691"/>
            <a:ext cx="1825752" cy="559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206228" y="6074664"/>
            <a:ext cx="1447800" cy="783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01300" y="6269734"/>
            <a:ext cx="877824" cy="5608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321796" y="6074664"/>
            <a:ext cx="870201" cy="7833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516868" y="6269735"/>
            <a:ext cx="675131" cy="5882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9360" y="605155"/>
            <a:ext cx="562165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311" y="2290420"/>
            <a:ext cx="4899025" cy="2279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ortsconcussion.co.za/medical-tea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boksmart.co.za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hyperlink" Target="http://www.boksmar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twitter.com/%40Boksmart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73.jpg"/><Relationship Id="rId10" Type="http://schemas.openxmlformats.org/officeDocument/2006/relationships/hyperlink" Target="http://www.facebook.com/BokSmar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youtube.com/BokSmartSA" TargetMode="External"/><Relationship Id="rId14" Type="http://schemas.openxmlformats.org/officeDocument/2006/relationships/hyperlink" Target="https://my.boksmart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rugby.online/bluec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542544"/>
              <a:ext cx="12192000" cy="5727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8732" y="3217164"/>
              <a:ext cx="8778240" cy="2394585"/>
            </a:xfrm>
            <a:custGeom>
              <a:avLst/>
              <a:gdLst/>
              <a:ahLst/>
              <a:cxnLst/>
              <a:rect l="l" t="t" r="r" b="b"/>
              <a:pathLst>
                <a:path w="8778240" h="2394585">
                  <a:moveTo>
                    <a:pt x="8778240" y="0"/>
                  </a:moveTo>
                  <a:lnTo>
                    <a:pt x="0" y="0"/>
                  </a:lnTo>
                  <a:lnTo>
                    <a:pt x="0" y="2394204"/>
                  </a:lnTo>
                  <a:lnTo>
                    <a:pt x="8778240" y="2394204"/>
                  </a:lnTo>
                  <a:lnTo>
                    <a:pt x="8778240" y="0"/>
                  </a:lnTo>
                  <a:close/>
                </a:path>
              </a:pathLst>
            </a:custGeom>
            <a:solidFill>
              <a:srgbClr val="0D5363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585470"/>
            </a:xfrm>
            <a:custGeom>
              <a:avLst/>
              <a:gdLst/>
              <a:ahLst/>
              <a:cxnLst/>
              <a:rect l="l" t="t" r="r" b="b"/>
              <a:pathLst>
                <a:path w="12192000" h="585470">
                  <a:moveTo>
                    <a:pt x="121920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12192000" y="5852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D5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620" y="3177565"/>
              <a:ext cx="2500122" cy="2498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004" y="3217164"/>
              <a:ext cx="2395728" cy="23942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269734"/>
              <a:ext cx="12192000" cy="588645"/>
            </a:xfrm>
            <a:custGeom>
              <a:avLst/>
              <a:gdLst/>
              <a:ahLst/>
              <a:cxnLst/>
              <a:rect l="l" t="t" r="r" b="b"/>
              <a:pathLst>
                <a:path w="12192000" h="588645">
                  <a:moveTo>
                    <a:pt x="121920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2192000" y="5882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212" y="6298691"/>
              <a:ext cx="1825752" cy="5593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06228" y="6074664"/>
              <a:ext cx="1447800" cy="7833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01300" y="6269734"/>
              <a:ext cx="877824" cy="5608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21795" y="6074664"/>
              <a:ext cx="870201" cy="7833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6868" y="6269735"/>
              <a:ext cx="675131" cy="5882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1182" y="6558178"/>
            <a:ext cx="4287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5" dirty="0">
                <a:solidFill>
                  <a:srgbClr val="0D5363"/>
                </a:solidFill>
                <a:latin typeface="Arial Black"/>
                <a:cs typeface="Arial Black"/>
              </a:rPr>
              <a:t>© </a:t>
            </a:r>
            <a:r>
              <a:rPr sz="1000" spc="-265" dirty="0">
                <a:solidFill>
                  <a:srgbClr val="0D5363"/>
                </a:solidFill>
                <a:latin typeface="Arial Black"/>
                <a:cs typeface="Arial Black"/>
              </a:rPr>
              <a:t>S </a:t>
            </a:r>
            <a:r>
              <a:rPr sz="1000" spc="-305" dirty="0">
                <a:solidFill>
                  <a:srgbClr val="0D5363"/>
                </a:solidFill>
                <a:latin typeface="Arial Black"/>
                <a:cs typeface="Arial Black"/>
              </a:rPr>
              <a:t>A </a:t>
            </a:r>
            <a:r>
              <a:rPr sz="1000" spc="-270" dirty="0">
                <a:solidFill>
                  <a:srgbClr val="0D5363"/>
                </a:solidFill>
                <a:latin typeface="Arial Black"/>
                <a:cs typeface="Arial Black"/>
              </a:rPr>
              <a:t>R </a:t>
            </a:r>
            <a:r>
              <a:rPr sz="1000" spc="-300" dirty="0">
                <a:solidFill>
                  <a:srgbClr val="0D5363"/>
                </a:solidFill>
                <a:latin typeface="Arial Black"/>
                <a:cs typeface="Arial Black"/>
              </a:rPr>
              <a:t>U </a:t>
            </a:r>
            <a:r>
              <a:rPr sz="1000" spc="-320" dirty="0">
                <a:solidFill>
                  <a:srgbClr val="0D5363"/>
                </a:solidFill>
                <a:latin typeface="Arial Black"/>
                <a:cs typeface="Arial Black"/>
              </a:rPr>
              <a:t>G </a:t>
            </a:r>
            <a:r>
              <a:rPr sz="1000" spc="-280" dirty="0">
                <a:solidFill>
                  <a:srgbClr val="0D5363"/>
                </a:solidFill>
                <a:latin typeface="Arial Black"/>
                <a:cs typeface="Arial Black"/>
              </a:rPr>
              <a:t>B </a:t>
            </a:r>
            <a:r>
              <a:rPr sz="1000" spc="-315" dirty="0">
                <a:solidFill>
                  <a:srgbClr val="0D5363"/>
                </a:solidFill>
                <a:latin typeface="Arial Black"/>
                <a:cs typeface="Arial Black"/>
              </a:rPr>
              <a:t>Y </a:t>
            </a:r>
            <a:r>
              <a:rPr sz="1000" spc="-185" dirty="0">
                <a:solidFill>
                  <a:srgbClr val="0D5363"/>
                </a:solidFill>
                <a:latin typeface="Arial Black"/>
                <a:cs typeface="Arial Black"/>
              </a:rPr>
              <a:t>2 </a:t>
            </a:r>
            <a:r>
              <a:rPr sz="1000" spc="-180" dirty="0">
                <a:solidFill>
                  <a:srgbClr val="0D5363"/>
                </a:solidFill>
                <a:latin typeface="Arial Black"/>
                <a:cs typeface="Arial Black"/>
              </a:rPr>
              <a:t>0 </a:t>
            </a:r>
            <a:r>
              <a:rPr sz="1000" spc="-185" dirty="0">
                <a:solidFill>
                  <a:srgbClr val="0D5363"/>
                </a:solidFill>
                <a:latin typeface="Arial Black"/>
                <a:cs typeface="Arial Black"/>
              </a:rPr>
              <a:t>2 </a:t>
            </a:r>
            <a:r>
              <a:rPr sz="1000" spc="-245" dirty="0">
                <a:solidFill>
                  <a:srgbClr val="0D5363"/>
                </a:solidFill>
                <a:latin typeface="Arial Black"/>
                <a:cs typeface="Arial Black"/>
              </a:rPr>
              <a:t>1 </a:t>
            </a:r>
            <a:r>
              <a:rPr sz="1000" spc="-65" dirty="0">
                <a:solidFill>
                  <a:srgbClr val="0D5363"/>
                </a:solidFill>
                <a:latin typeface="Arial Black"/>
                <a:cs typeface="Arial Black"/>
              </a:rPr>
              <a:t>| </a:t>
            </a:r>
            <a:r>
              <a:rPr sz="1000" spc="-285" dirty="0">
                <a:solidFill>
                  <a:srgbClr val="0D5363"/>
                </a:solidFill>
                <a:latin typeface="Arial Black"/>
                <a:cs typeface="Arial Black"/>
              </a:rPr>
              <a:t>C </a:t>
            </a:r>
            <a:r>
              <a:rPr sz="1000" spc="-315" dirty="0">
                <a:solidFill>
                  <a:srgbClr val="0D5363"/>
                </a:solidFill>
                <a:latin typeface="Arial Black"/>
                <a:cs typeface="Arial Black"/>
              </a:rPr>
              <a:t>O </a:t>
            </a:r>
            <a:r>
              <a:rPr sz="1000" spc="-320" dirty="0">
                <a:solidFill>
                  <a:srgbClr val="0D5363"/>
                </a:solidFill>
                <a:latin typeface="Arial Black"/>
                <a:cs typeface="Arial Black"/>
              </a:rPr>
              <a:t>N </a:t>
            </a:r>
            <a:r>
              <a:rPr sz="1000" spc="-340" dirty="0">
                <a:solidFill>
                  <a:srgbClr val="0D5363"/>
                </a:solidFill>
                <a:latin typeface="Arial Black"/>
                <a:cs typeface="Arial Black"/>
              </a:rPr>
              <a:t>T</a:t>
            </a:r>
            <a:r>
              <a:rPr sz="1000" spc="-15" dirty="0">
                <a:solidFill>
                  <a:srgbClr val="0D5363"/>
                </a:solidFill>
                <a:latin typeface="Arial Black"/>
                <a:cs typeface="Arial Black"/>
              </a:rPr>
              <a:t> </a:t>
            </a:r>
            <a:r>
              <a:rPr sz="1000" spc="-305" dirty="0">
                <a:solidFill>
                  <a:srgbClr val="0D5363"/>
                </a:solidFill>
                <a:latin typeface="Arial Black"/>
                <a:cs typeface="Arial Black"/>
              </a:rPr>
              <a:t>A </a:t>
            </a:r>
            <a:r>
              <a:rPr sz="1000" spc="-285" dirty="0">
                <a:solidFill>
                  <a:srgbClr val="0D5363"/>
                </a:solidFill>
                <a:latin typeface="Arial Black"/>
                <a:cs typeface="Arial Black"/>
              </a:rPr>
              <a:t>C </a:t>
            </a:r>
            <a:r>
              <a:rPr sz="1000" spc="-340" dirty="0">
                <a:solidFill>
                  <a:srgbClr val="0D5363"/>
                </a:solidFill>
                <a:latin typeface="Arial Black"/>
                <a:cs typeface="Arial Black"/>
              </a:rPr>
              <a:t>T</a:t>
            </a:r>
            <a:r>
              <a:rPr sz="1000" spc="509" dirty="0">
                <a:solidFill>
                  <a:srgbClr val="0D5363"/>
                </a:solidFill>
                <a:latin typeface="Arial Black"/>
                <a:cs typeface="Arial Black"/>
              </a:rPr>
              <a:t> </a:t>
            </a:r>
            <a:r>
              <a:rPr sz="1000" spc="-290" dirty="0">
                <a:solidFill>
                  <a:srgbClr val="0D5363"/>
                </a:solidFill>
                <a:latin typeface="Arial Black"/>
                <a:cs typeface="Arial Black"/>
              </a:rPr>
              <a:t>W </a:t>
            </a:r>
            <a:r>
              <a:rPr sz="1000" spc="-305" dirty="0">
                <a:solidFill>
                  <a:srgbClr val="0D5363"/>
                </a:solidFill>
                <a:latin typeface="Arial Black"/>
                <a:cs typeface="Arial Black"/>
              </a:rPr>
              <a:t>A </a:t>
            </a:r>
            <a:r>
              <a:rPr sz="1000" spc="-315" dirty="0">
                <a:solidFill>
                  <a:srgbClr val="0D5363"/>
                </a:solidFill>
                <a:latin typeface="Arial Black"/>
                <a:cs typeface="Arial Black"/>
              </a:rPr>
              <a:t>Y </a:t>
            </a:r>
            <a:r>
              <a:rPr sz="1000" spc="-320" dirty="0">
                <a:solidFill>
                  <a:srgbClr val="0D5363"/>
                </a:solidFill>
                <a:latin typeface="Arial Black"/>
                <a:cs typeface="Arial Black"/>
              </a:rPr>
              <a:t>N </a:t>
            </a:r>
            <a:r>
              <a:rPr sz="1000" spc="-330" dirty="0">
                <a:solidFill>
                  <a:srgbClr val="0D5363"/>
                </a:solidFill>
                <a:latin typeface="Arial Black"/>
                <a:cs typeface="Arial Black"/>
              </a:rPr>
              <a:t>E  </a:t>
            </a:r>
            <a:r>
              <a:rPr sz="1000" spc="-290" dirty="0">
                <a:solidFill>
                  <a:srgbClr val="0D5363"/>
                </a:solidFill>
                <a:latin typeface="Arial Black"/>
                <a:cs typeface="Arial Black"/>
              </a:rPr>
              <a:t>V </a:t>
            </a:r>
            <a:r>
              <a:rPr sz="1000" spc="95" dirty="0">
                <a:solidFill>
                  <a:srgbClr val="0D5363"/>
                </a:solidFill>
                <a:latin typeface="Arial Black"/>
                <a:cs typeface="Arial Black"/>
              </a:rPr>
              <a:t>@ </a:t>
            </a:r>
            <a:r>
              <a:rPr sz="1000" spc="-265" dirty="0">
                <a:solidFill>
                  <a:srgbClr val="0D5363"/>
                </a:solidFill>
                <a:latin typeface="Arial Black"/>
                <a:cs typeface="Arial Black"/>
              </a:rPr>
              <a:t>S </a:t>
            </a:r>
            <a:r>
              <a:rPr sz="1000" spc="-305" dirty="0">
                <a:solidFill>
                  <a:srgbClr val="0D5363"/>
                </a:solidFill>
                <a:latin typeface="Arial Black"/>
                <a:cs typeface="Arial Black"/>
              </a:rPr>
              <a:t>A </a:t>
            </a:r>
            <a:r>
              <a:rPr sz="1000" spc="-270" dirty="0">
                <a:solidFill>
                  <a:srgbClr val="0D5363"/>
                </a:solidFill>
                <a:latin typeface="Arial Black"/>
                <a:cs typeface="Arial Black"/>
              </a:rPr>
              <a:t>R </a:t>
            </a:r>
            <a:r>
              <a:rPr sz="1000" spc="-300" dirty="0">
                <a:solidFill>
                  <a:srgbClr val="0D5363"/>
                </a:solidFill>
                <a:latin typeface="Arial Black"/>
                <a:cs typeface="Arial Black"/>
              </a:rPr>
              <a:t>U </a:t>
            </a:r>
            <a:r>
              <a:rPr sz="1000" spc="-320" dirty="0">
                <a:solidFill>
                  <a:srgbClr val="0D5363"/>
                </a:solidFill>
                <a:latin typeface="Arial Black"/>
                <a:cs typeface="Arial Black"/>
              </a:rPr>
              <a:t>G </a:t>
            </a:r>
            <a:r>
              <a:rPr sz="1000" spc="-280" dirty="0">
                <a:solidFill>
                  <a:srgbClr val="0D5363"/>
                </a:solidFill>
                <a:latin typeface="Arial Black"/>
                <a:cs typeface="Arial Black"/>
              </a:rPr>
              <a:t>B </a:t>
            </a:r>
            <a:r>
              <a:rPr sz="1000" spc="-315" dirty="0">
                <a:solidFill>
                  <a:srgbClr val="0D5363"/>
                </a:solidFill>
                <a:latin typeface="Arial Black"/>
                <a:cs typeface="Arial Black"/>
              </a:rPr>
              <a:t>Y </a:t>
            </a:r>
            <a:r>
              <a:rPr sz="1000" spc="-155" dirty="0">
                <a:solidFill>
                  <a:srgbClr val="0D5363"/>
                </a:solidFill>
                <a:latin typeface="Arial Black"/>
                <a:cs typeface="Arial Black"/>
              </a:rPr>
              <a:t>. </a:t>
            </a:r>
            <a:r>
              <a:rPr sz="1000" spc="-285" dirty="0">
                <a:solidFill>
                  <a:srgbClr val="0D5363"/>
                </a:solidFill>
                <a:latin typeface="Arial Black"/>
                <a:cs typeface="Arial Black"/>
              </a:rPr>
              <a:t>C </a:t>
            </a:r>
            <a:r>
              <a:rPr sz="1000" spc="-315" dirty="0">
                <a:solidFill>
                  <a:srgbClr val="0D5363"/>
                </a:solidFill>
                <a:latin typeface="Arial Black"/>
                <a:cs typeface="Arial Black"/>
              </a:rPr>
              <a:t>O </a:t>
            </a:r>
            <a:r>
              <a:rPr sz="1000" spc="-155" dirty="0">
                <a:solidFill>
                  <a:srgbClr val="0D5363"/>
                </a:solidFill>
                <a:latin typeface="Arial Black"/>
                <a:cs typeface="Arial Black"/>
              </a:rPr>
              <a:t>.</a:t>
            </a:r>
            <a:r>
              <a:rPr sz="1000" spc="-215" dirty="0">
                <a:solidFill>
                  <a:srgbClr val="0D5363"/>
                </a:solidFill>
                <a:latin typeface="Arial Black"/>
                <a:cs typeface="Arial Black"/>
              </a:rPr>
              <a:t> </a:t>
            </a:r>
            <a:r>
              <a:rPr sz="1000" spc="-320" dirty="0">
                <a:solidFill>
                  <a:srgbClr val="0D5363"/>
                </a:solidFill>
                <a:latin typeface="Arial Black"/>
                <a:cs typeface="Arial Black"/>
              </a:rPr>
              <a:t>Z </a:t>
            </a:r>
            <a:r>
              <a:rPr sz="1000" spc="-305" dirty="0">
                <a:solidFill>
                  <a:srgbClr val="0D5363"/>
                </a:solidFill>
                <a:latin typeface="Arial Black"/>
                <a:cs typeface="Arial Black"/>
              </a:rPr>
              <a:t>A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8732" y="3217164"/>
            <a:ext cx="8778240" cy="239458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Times New Roman"/>
              <a:cs typeface="Times New Roman"/>
            </a:endParaRPr>
          </a:p>
          <a:p>
            <a:pPr marR="612140" algn="ctr">
              <a:lnSpc>
                <a:spcPct val="100000"/>
              </a:lnSpc>
            </a:pPr>
            <a:r>
              <a:rPr sz="2800" spc="-780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2800" spc="-370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2800" spc="-590" dirty="0">
                <a:solidFill>
                  <a:srgbClr val="FFFFFF"/>
                </a:solidFill>
                <a:latin typeface="Arial Black"/>
                <a:cs typeface="Arial Black"/>
              </a:rPr>
              <a:t>ue </a:t>
            </a:r>
            <a:r>
              <a:rPr sz="2800" spc="-440" dirty="0">
                <a:solidFill>
                  <a:srgbClr val="FFFFFF"/>
                </a:solidFill>
                <a:latin typeface="Arial Black"/>
                <a:cs typeface="Arial Black"/>
              </a:rPr>
              <a:t>Card </a:t>
            </a:r>
            <a:r>
              <a:rPr sz="2800" spc="-430" dirty="0">
                <a:solidFill>
                  <a:srgbClr val="FFFFFF"/>
                </a:solidFill>
                <a:latin typeface="Arial Black"/>
                <a:cs typeface="Arial Black"/>
              </a:rPr>
              <a:t>Concussion </a:t>
            </a:r>
            <a:r>
              <a:rPr sz="2800" spc="-450" dirty="0">
                <a:solidFill>
                  <a:srgbClr val="FFFFFF"/>
                </a:solidFill>
                <a:latin typeface="Arial Black"/>
                <a:cs typeface="Arial Black"/>
              </a:rPr>
              <a:t>Data </a:t>
            </a:r>
            <a:r>
              <a:rPr sz="2800" spc="-175" dirty="0">
                <a:solidFill>
                  <a:srgbClr val="FFFFFF"/>
                </a:solidFill>
                <a:latin typeface="Arial Black"/>
                <a:cs typeface="Arial Black"/>
              </a:rPr>
              <a:t>|</a:t>
            </a:r>
            <a:r>
              <a:rPr sz="2800" spc="-3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2021</a:t>
            </a:r>
            <a:endParaRPr sz="2800">
              <a:latin typeface="Arial Black"/>
              <a:cs typeface="Arial Black"/>
            </a:endParaRPr>
          </a:p>
          <a:p>
            <a:pPr marR="613410" algn="ctr">
              <a:lnSpc>
                <a:spcPct val="100000"/>
              </a:lnSpc>
              <a:spcBef>
                <a:spcPts val="550"/>
              </a:spcBef>
              <a:tabLst>
                <a:tab pos="374015" algn="l"/>
              </a:tabLst>
            </a:pPr>
            <a:r>
              <a:rPr sz="2000" spc="-515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2000" spc="-3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95" dirty="0">
                <a:solidFill>
                  <a:srgbClr val="FFFFFF"/>
                </a:solidFill>
                <a:latin typeface="Arial Black"/>
                <a:cs typeface="Arial Black"/>
              </a:rPr>
              <a:t>r	</a:t>
            </a:r>
            <a:r>
              <a:rPr sz="2000" spc="-570" dirty="0">
                <a:solidFill>
                  <a:srgbClr val="FFFFFF"/>
                </a:solidFill>
                <a:latin typeface="Arial Black"/>
                <a:cs typeface="Arial Black"/>
              </a:rPr>
              <a:t>W   </a:t>
            </a:r>
            <a:r>
              <a:rPr sz="2000" spc="-540" dirty="0">
                <a:solidFill>
                  <a:srgbClr val="FFFFFF"/>
                </a:solidFill>
                <a:latin typeface="Arial Black"/>
                <a:cs typeface="Arial Black"/>
              </a:rPr>
              <a:t>a  </a:t>
            </a:r>
            <a:r>
              <a:rPr sz="2000" spc="-459" dirty="0">
                <a:solidFill>
                  <a:srgbClr val="FFFFFF"/>
                </a:solidFill>
                <a:latin typeface="Arial Black"/>
                <a:cs typeface="Arial Black"/>
              </a:rPr>
              <a:t>y </a:t>
            </a:r>
            <a:r>
              <a:rPr sz="2000" spc="-515" dirty="0">
                <a:solidFill>
                  <a:srgbClr val="FFFFFF"/>
                </a:solidFill>
                <a:latin typeface="Arial Black"/>
                <a:cs typeface="Arial Black"/>
              </a:rPr>
              <a:t>n  </a:t>
            </a:r>
            <a:r>
              <a:rPr sz="2000" spc="-545" dirty="0">
                <a:solidFill>
                  <a:srgbClr val="FFFFFF"/>
                </a:solidFill>
                <a:latin typeface="Arial Black"/>
                <a:cs typeface="Arial Black"/>
              </a:rPr>
              <a:t>e        </a:t>
            </a:r>
            <a:r>
              <a:rPr sz="2000" spc="-575" dirty="0">
                <a:solidFill>
                  <a:srgbClr val="FFFFFF"/>
                </a:solidFill>
                <a:latin typeface="Arial Black"/>
                <a:cs typeface="Arial Black"/>
              </a:rPr>
              <a:t>V   </a:t>
            </a:r>
            <a:r>
              <a:rPr sz="2000" spc="-26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2000" spc="-26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j </a:t>
            </a:r>
            <a:r>
              <a:rPr sz="2000" spc="-540" dirty="0">
                <a:solidFill>
                  <a:srgbClr val="FFFFFF"/>
                </a:solidFill>
                <a:latin typeface="Arial Black"/>
                <a:cs typeface="Arial Black"/>
              </a:rPr>
              <a:t>o  </a:t>
            </a:r>
            <a:r>
              <a:rPr sz="2000" spc="-54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000" spc="-5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1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endParaRPr sz="2000">
              <a:latin typeface="Arial Black"/>
              <a:cs typeface="Arial Black"/>
            </a:endParaRPr>
          </a:p>
          <a:p>
            <a:pPr marR="611505" algn="ctr">
              <a:lnSpc>
                <a:spcPct val="100000"/>
              </a:lnSpc>
              <a:spcBef>
                <a:spcPts val="530"/>
              </a:spcBef>
              <a:tabLst>
                <a:tab pos="683895" algn="l"/>
              </a:tabLst>
            </a:pPr>
            <a:r>
              <a:rPr sz="2000" spc="-560" dirty="0">
                <a:solidFill>
                  <a:srgbClr val="FFFFFF"/>
                </a:solidFill>
                <a:latin typeface="Arial Black"/>
                <a:cs typeface="Arial Black"/>
              </a:rPr>
              <a:t>C   </a:t>
            </a:r>
            <a:r>
              <a:rPr sz="2000" spc="-26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2000" spc="-260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000" spc="-5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15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000" spc="-3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330" dirty="0">
                <a:solidFill>
                  <a:srgbClr val="FFFFFF"/>
                </a:solidFill>
                <a:latin typeface="Arial Black"/>
                <a:cs typeface="Arial Black"/>
              </a:rPr>
              <a:t>t	</a:t>
            </a:r>
            <a:r>
              <a:rPr sz="2000" spc="-530" dirty="0">
                <a:solidFill>
                  <a:srgbClr val="FFFFFF"/>
                </a:solidFill>
                <a:latin typeface="Arial Black"/>
                <a:cs typeface="Arial Black"/>
              </a:rPr>
              <a:t>R  </a:t>
            </a:r>
            <a:r>
              <a:rPr sz="2000" spc="-545" dirty="0">
                <a:solidFill>
                  <a:srgbClr val="FFFFFF"/>
                </a:solidFill>
                <a:latin typeface="Arial Black"/>
                <a:cs typeface="Arial Black"/>
              </a:rPr>
              <a:t>e   </a:t>
            </a:r>
            <a:r>
              <a:rPr sz="2000" spc="-540" dirty="0">
                <a:solidFill>
                  <a:srgbClr val="FFFFFF"/>
                </a:solidFill>
                <a:latin typeface="Arial Black"/>
                <a:cs typeface="Arial Black"/>
              </a:rPr>
              <a:t>a  </a:t>
            </a:r>
            <a:r>
              <a:rPr sz="2000" spc="-509" dirty="0">
                <a:solidFill>
                  <a:srgbClr val="FFFFFF"/>
                </a:solidFill>
                <a:latin typeface="Arial Black"/>
                <a:cs typeface="Arial Black"/>
              </a:rPr>
              <a:t>d  h  </a:t>
            </a:r>
            <a:r>
              <a:rPr sz="2000" spc="-545" dirty="0">
                <a:solidFill>
                  <a:srgbClr val="FFFFFF"/>
                </a:solidFill>
                <a:latin typeface="Arial Black"/>
                <a:cs typeface="Arial Black"/>
              </a:rPr>
              <a:t>e   </a:t>
            </a:r>
            <a:r>
              <a:rPr sz="2000" spc="-54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000" spc="-5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09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endParaRPr sz="2000">
              <a:latin typeface="Arial Black"/>
              <a:cs typeface="Arial Black"/>
            </a:endParaRPr>
          </a:p>
          <a:p>
            <a:pPr marR="378460" algn="ctr">
              <a:lnSpc>
                <a:spcPct val="100000"/>
              </a:lnSpc>
              <a:spcBef>
                <a:spcPts val="1920"/>
              </a:spcBef>
            </a:pP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March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2019 </a:t>
            </a:r>
            <a:r>
              <a:rPr sz="1800" spc="3025" dirty="0">
                <a:solidFill>
                  <a:srgbClr val="FFFFFF"/>
                </a:solidFill>
                <a:latin typeface="Wingdings"/>
                <a:cs typeface="Wingdings"/>
              </a:rPr>
              <a:t>→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31</a:t>
            </a:r>
            <a:r>
              <a:rPr sz="1800" spc="-75" baseline="25462" dirty="0">
                <a:solidFill>
                  <a:srgbClr val="FFFFFF"/>
                </a:solidFill>
                <a:latin typeface="Trebuchet MS"/>
                <a:cs typeface="Trebuchet MS"/>
              </a:rPr>
              <a:t>st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December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0938" y="5761735"/>
            <a:ext cx="8020684" cy="431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50" b="1" dirty="0">
                <a:latin typeface="Trebuchet MS"/>
                <a:cs typeface="Trebuchet MS"/>
              </a:rPr>
              <a:t>Provides</a:t>
            </a:r>
            <a:r>
              <a:rPr sz="2650" b="1" spc="-305" dirty="0">
                <a:latin typeface="Trebuchet MS"/>
                <a:cs typeface="Trebuchet MS"/>
              </a:rPr>
              <a:t> </a:t>
            </a:r>
            <a:r>
              <a:rPr sz="2650" b="1" spc="305" dirty="0">
                <a:latin typeface="Trebuchet MS"/>
                <a:cs typeface="Trebuchet MS"/>
              </a:rPr>
              <a:t>ACCESS</a:t>
            </a:r>
            <a:r>
              <a:rPr sz="2650" b="1" spc="-65" dirty="0">
                <a:latin typeface="Trebuchet MS"/>
                <a:cs typeface="Trebuchet MS"/>
              </a:rPr>
              <a:t> </a:t>
            </a:r>
            <a:r>
              <a:rPr sz="2650" b="1" spc="55" dirty="0">
                <a:latin typeface="Trebuchet MS"/>
                <a:cs typeface="Trebuchet MS"/>
              </a:rPr>
              <a:t>to</a:t>
            </a:r>
            <a:r>
              <a:rPr sz="2650" b="1" spc="-50" dirty="0">
                <a:latin typeface="Trebuchet MS"/>
                <a:cs typeface="Trebuchet MS"/>
              </a:rPr>
              <a:t> </a:t>
            </a:r>
            <a:r>
              <a:rPr sz="2650" b="1" spc="5" dirty="0">
                <a:latin typeface="Trebuchet MS"/>
                <a:cs typeface="Trebuchet MS"/>
              </a:rPr>
              <a:t>emailed</a:t>
            </a:r>
            <a:r>
              <a:rPr sz="2650" b="1" spc="-55" dirty="0">
                <a:latin typeface="Trebuchet MS"/>
                <a:cs typeface="Trebuchet MS"/>
              </a:rPr>
              <a:t> </a:t>
            </a:r>
            <a:r>
              <a:rPr sz="2650" b="1" spc="-30" dirty="0">
                <a:latin typeface="Trebuchet MS"/>
                <a:cs typeface="Trebuchet MS"/>
              </a:rPr>
              <a:t>advice</a:t>
            </a:r>
            <a:r>
              <a:rPr sz="2650" b="1" spc="-45" dirty="0">
                <a:latin typeface="Trebuchet MS"/>
                <a:cs typeface="Trebuchet MS"/>
              </a:rPr>
              <a:t> </a:t>
            </a:r>
            <a:r>
              <a:rPr sz="2650" b="1" spc="125" dirty="0">
                <a:latin typeface="Trebuchet MS"/>
                <a:cs typeface="Trebuchet MS"/>
              </a:rPr>
              <a:t>&amp;</a:t>
            </a:r>
            <a:r>
              <a:rPr sz="2650" b="1" spc="-60" dirty="0">
                <a:latin typeface="Trebuchet MS"/>
                <a:cs typeface="Trebuchet MS"/>
              </a:rPr>
              <a:t> </a:t>
            </a:r>
            <a:r>
              <a:rPr sz="2650" b="1" spc="10" dirty="0">
                <a:latin typeface="Trebuchet MS"/>
                <a:cs typeface="Trebuchet MS"/>
              </a:rPr>
              <a:t>information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85988" y="800125"/>
            <a:ext cx="3820795" cy="5168265"/>
            <a:chOff x="8285988" y="800125"/>
            <a:chExt cx="3820795" cy="5168265"/>
          </a:xfrm>
        </p:grpSpPr>
        <p:sp>
          <p:nvSpPr>
            <p:cNvPr id="4" name="object 4"/>
            <p:cNvSpPr/>
            <p:nvPr/>
          </p:nvSpPr>
          <p:spPr>
            <a:xfrm>
              <a:off x="8285988" y="800125"/>
              <a:ext cx="3820667" cy="5167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1060" y="995171"/>
              <a:ext cx="3250692" cy="4597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92023" y="495325"/>
            <a:ext cx="3822700" cy="5168265"/>
            <a:chOff x="192023" y="495325"/>
            <a:chExt cx="3822700" cy="5168265"/>
          </a:xfrm>
        </p:grpSpPr>
        <p:sp>
          <p:nvSpPr>
            <p:cNvPr id="7" name="object 7"/>
            <p:cNvSpPr/>
            <p:nvPr/>
          </p:nvSpPr>
          <p:spPr>
            <a:xfrm>
              <a:off x="192023" y="495325"/>
              <a:ext cx="3822191" cy="5167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095" y="690371"/>
              <a:ext cx="3252216" cy="459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38244" y="653821"/>
            <a:ext cx="3822700" cy="5169535"/>
            <a:chOff x="4238244" y="653821"/>
            <a:chExt cx="3822700" cy="5169535"/>
          </a:xfrm>
        </p:grpSpPr>
        <p:sp>
          <p:nvSpPr>
            <p:cNvPr id="10" name="object 10"/>
            <p:cNvSpPr/>
            <p:nvPr/>
          </p:nvSpPr>
          <p:spPr>
            <a:xfrm>
              <a:off x="4238244" y="653821"/>
              <a:ext cx="3822192" cy="51694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3316" y="848867"/>
              <a:ext cx="3252216" cy="459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0768"/>
            <a:ext cx="12192000" cy="4478020"/>
            <a:chOff x="0" y="810768"/>
            <a:chExt cx="12192000" cy="4478020"/>
          </a:xfrm>
        </p:grpSpPr>
        <p:sp>
          <p:nvSpPr>
            <p:cNvPr id="3" name="object 3"/>
            <p:cNvSpPr/>
            <p:nvPr/>
          </p:nvSpPr>
          <p:spPr>
            <a:xfrm>
              <a:off x="670559" y="810768"/>
              <a:ext cx="10680192" cy="21793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27135" y="2532888"/>
              <a:ext cx="3864863" cy="2755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22207" y="2727997"/>
              <a:ext cx="3578618" cy="21853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04132" y="2532888"/>
              <a:ext cx="4703064" cy="27553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99203" y="2727963"/>
              <a:ext cx="4126533" cy="21853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532888"/>
              <a:ext cx="4581144" cy="27553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4112" y="2727960"/>
              <a:ext cx="4071866" cy="21853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902" y="5370067"/>
            <a:ext cx="11219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14" dirty="0">
                <a:latin typeface="Trebuchet MS"/>
                <a:cs typeface="Trebuchet MS"/>
              </a:rPr>
              <a:t>Also</a:t>
            </a:r>
            <a:r>
              <a:rPr sz="3200" b="1" spc="-85" dirty="0">
                <a:latin typeface="Trebuchet MS"/>
                <a:cs typeface="Trebuchet MS"/>
              </a:rPr>
              <a:t> </a:t>
            </a:r>
            <a:r>
              <a:rPr sz="3200" b="1" spc="-35" dirty="0">
                <a:latin typeface="Trebuchet MS"/>
                <a:cs typeface="Trebuchet MS"/>
              </a:rPr>
              <a:t>provides</a:t>
            </a:r>
            <a:r>
              <a:rPr sz="3200" b="1" spc="-110" dirty="0">
                <a:latin typeface="Trebuchet MS"/>
                <a:cs typeface="Trebuchet MS"/>
              </a:rPr>
              <a:t> </a:t>
            </a:r>
            <a:r>
              <a:rPr sz="3200" b="1" spc="330" dirty="0">
                <a:latin typeface="Trebuchet MS"/>
                <a:cs typeface="Trebuchet MS"/>
              </a:rPr>
              <a:t>PRACTICAL</a:t>
            </a:r>
            <a:r>
              <a:rPr sz="3200" b="1" spc="-110" dirty="0">
                <a:latin typeface="Trebuchet MS"/>
                <a:cs typeface="Trebuchet MS"/>
              </a:rPr>
              <a:t> </a:t>
            </a:r>
            <a:r>
              <a:rPr sz="3200" b="1" spc="25" dirty="0">
                <a:latin typeface="Trebuchet MS"/>
                <a:cs typeface="Trebuchet MS"/>
              </a:rPr>
              <a:t>tools</a:t>
            </a:r>
            <a:r>
              <a:rPr sz="3200" b="1" spc="-85" dirty="0">
                <a:latin typeface="Trebuchet MS"/>
                <a:cs typeface="Trebuchet MS"/>
              </a:rPr>
              <a:t> </a:t>
            </a:r>
            <a:r>
              <a:rPr sz="3200" b="1" spc="-35" dirty="0">
                <a:latin typeface="Trebuchet MS"/>
                <a:cs typeface="Trebuchet MS"/>
              </a:rPr>
              <a:t>for</a:t>
            </a:r>
            <a:r>
              <a:rPr sz="3200" b="1" spc="-90" dirty="0">
                <a:latin typeface="Trebuchet MS"/>
                <a:cs typeface="Trebuchet MS"/>
              </a:rPr>
              <a:t> </a:t>
            </a:r>
            <a:r>
              <a:rPr sz="3200" b="1" spc="50" dirty="0">
                <a:latin typeface="Trebuchet MS"/>
                <a:cs typeface="Trebuchet MS"/>
              </a:rPr>
              <a:t>monitoring</a:t>
            </a:r>
            <a:r>
              <a:rPr sz="3200" b="1" spc="-125" dirty="0">
                <a:latin typeface="Trebuchet MS"/>
                <a:cs typeface="Trebuchet MS"/>
              </a:rPr>
              <a:t> </a:t>
            </a:r>
            <a:r>
              <a:rPr sz="3200" b="1" spc="105" dirty="0">
                <a:latin typeface="Trebuchet MS"/>
                <a:cs typeface="Trebuchet MS"/>
              </a:rPr>
              <a:t>progress…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0" spc="-445" dirty="0">
                <a:latin typeface="Arial Black"/>
                <a:cs typeface="Arial Black"/>
              </a:rPr>
              <a:t>B </a:t>
            </a:r>
            <a:r>
              <a:rPr sz="1600" i="0" spc="-434" dirty="0">
                <a:latin typeface="Arial Black"/>
                <a:cs typeface="Arial Black"/>
              </a:rPr>
              <a:t>o </a:t>
            </a:r>
            <a:r>
              <a:rPr sz="1600" i="0" spc="-430" dirty="0">
                <a:latin typeface="Arial Black"/>
                <a:cs typeface="Arial Black"/>
              </a:rPr>
              <a:t>k </a:t>
            </a:r>
            <a:r>
              <a:rPr sz="1600" i="0" spc="-425" dirty="0">
                <a:latin typeface="Arial Black"/>
                <a:cs typeface="Arial Black"/>
              </a:rPr>
              <a:t>S </a:t>
            </a:r>
            <a:r>
              <a:rPr sz="1600" i="0" spc="-575" dirty="0">
                <a:latin typeface="Arial Black"/>
                <a:cs typeface="Arial Black"/>
              </a:rPr>
              <a:t>m</a:t>
            </a:r>
            <a:r>
              <a:rPr sz="1600" i="0" spc="-225" dirty="0">
                <a:latin typeface="Arial Black"/>
                <a:cs typeface="Arial Black"/>
              </a:rPr>
              <a:t> </a:t>
            </a:r>
            <a:r>
              <a:rPr sz="1600" i="0" spc="-434" dirty="0">
                <a:latin typeface="Arial Black"/>
                <a:cs typeface="Arial Black"/>
              </a:rPr>
              <a:t>a </a:t>
            </a:r>
            <a:r>
              <a:rPr sz="1600" i="0" spc="-235" dirty="0">
                <a:latin typeface="Arial Black"/>
                <a:cs typeface="Arial Black"/>
              </a:rPr>
              <a:t>r </a:t>
            </a:r>
            <a:r>
              <a:rPr sz="1600" i="0" spc="-265" dirty="0">
                <a:latin typeface="Arial Black"/>
                <a:cs typeface="Arial Black"/>
              </a:rPr>
              <a:t>t </a:t>
            </a:r>
            <a:r>
              <a:rPr sz="1600" i="0" spc="-50" dirty="0">
                <a:latin typeface="Arial Black"/>
                <a:cs typeface="Arial Black"/>
              </a:rPr>
              <a:t>– </a:t>
            </a:r>
            <a:r>
              <a:rPr sz="1600" i="0" spc="-445" dirty="0">
                <a:latin typeface="Arial Black"/>
                <a:cs typeface="Arial Black"/>
              </a:rPr>
              <a:t>B </a:t>
            </a:r>
            <a:r>
              <a:rPr sz="1600" i="0" spc="-215" dirty="0">
                <a:latin typeface="Arial Black"/>
                <a:cs typeface="Arial Black"/>
              </a:rPr>
              <a:t>l </a:t>
            </a:r>
            <a:r>
              <a:rPr sz="1600" i="0" spc="-415" dirty="0">
                <a:latin typeface="Arial Black"/>
                <a:cs typeface="Arial Black"/>
              </a:rPr>
              <a:t>u </a:t>
            </a:r>
            <a:r>
              <a:rPr sz="1600" i="0" spc="-440" dirty="0">
                <a:latin typeface="Arial Black"/>
                <a:cs typeface="Arial Black"/>
              </a:rPr>
              <a:t>e </a:t>
            </a:r>
            <a:r>
              <a:rPr sz="1600" i="0" spc="-450" dirty="0">
                <a:latin typeface="Arial Black"/>
                <a:cs typeface="Arial Black"/>
              </a:rPr>
              <a:t>C </a:t>
            </a:r>
            <a:r>
              <a:rPr sz="1600" i="0" spc="-434" dirty="0">
                <a:latin typeface="Arial Black"/>
                <a:cs typeface="Arial Black"/>
              </a:rPr>
              <a:t>a </a:t>
            </a:r>
            <a:r>
              <a:rPr sz="1600" i="0" spc="-235" dirty="0">
                <a:latin typeface="Arial Black"/>
                <a:cs typeface="Arial Black"/>
              </a:rPr>
              <a:t>r </a:t>
            </a:r>
            <a:r>
              <a:rPr sz="1600" i="0" spc="-409" dirty="0">
                <a:latin typeface="Arial Black"/>
                <a:cs typeface="Arial Black"/>
              </a:rPr>
              <a:t>d </a:t>
            </a:r>
            <a:r>
              <a:rPr sz="1600" i="0" spc="-450" dirty="0">
                <a:latin typeface="Arial Black"/>
                <a:cs typeface="Arial Black"/>
              </a:rPr>
              <a:t>C </a:t>
            </a:r>
            <a:r>
              <a:rPr sz="1600" i="0" spc="-434" dirty="0">
                <a:latin typeface="Arial Black"/>
                <a:cs typeface="Arial Black"/>
              </a:rPr>
              <a:t>o </a:t>
            </a:r>
            <a:r>
              <a:rPr sz="1600" i="0" spc="-415" dirty="0">
                <a:latin typeface="Arial Black"/>
                <a:cs typeface="Arial Black"/>
              </a:rPr>
              <a:t>n </a:t>
            </a:r>
            <a:r>
              <a:rPr sz="1600" i="0" spc="-450" dirty="0">
                <a:latin typeface="Arial Black"/>
                <a:cs typeface="Arial Black"/>
              </a:rPr>
              <a:t>c </a:t>
            </a:r>
            <a:r>
              <a:rPr sz="1600" i="0" spc="-415" dirty="0">
                <a:latin typeface="Arial Black"/>
                <a:cs typeface="Arial Black"/>
              </a:rPr>
              <a:t>u </a:t>
            </a:r>
            <a:r>
              <a:rPr sz="1600" i="0" spc="-400" dirty="0">
                <a:latin typeface="Arial Black"/>
                <a:cs typeface="Arial Black"/>
              </a:rPr>
              <a:t>s s </a:t>
            </a:r>
            <a:r>
              <a:rPr sz="1600" i="0" spc="-210" dirty="0">
                <a:latin typeface="Arial Black"/>
                <a:cs typeface="Arial Black"/>
              </a:rPr>
              <a:t>i </a:t>
            </a:r>
            <a:r>
              <a:rPr sz="1600" i="0" spc="-434" dirty="0">
                <a:latin typeface="Arial Black"/>
                <a:cs typeface="Arial Black"/>
              </a:rPr>
              <a:t>o </a:t>
            </a:r>
            <a:r>
              <a:rPr sz="1600" i="0" spc="-415" dirty="0">
                <a:latin typeface="Arial Black"/>
                <a:cs typeface="Arial Black"/>
              </a:rPr>
              <a:t>n D </a:t>
            </a:r>
            <a:r>
              <a:rPr sz="1600" i="0" spc="-434" dirty="0">
                <a:latin typeface="Arial Black"/>
                <a:cs typeface="Arial Black"/>
              </a:rPr>
              <a:t>a </a:t>
            </a:r>
            <a:r>
              <a:rPr sz="1600" i="0" spc="-265" dirty="0">
                <a:latin typeface="Arial Black"/>
                <a:cs typeface="Arial Black"/>
              </a:rPr>
              <a:t>t </a:t>
            </a:r>
            <a:r>
              <a:rPr sz="1600" i="0" spc="-434" dirty="0">
                <a:latin typeface="Arial Black"/>
                <a:cs typeface="Arial Black"/>
              </a:rPr>
              <a:t>a </a:t>
            </a:r>
            <a:r>
              <a:rPr sz="1600" i="0" spc="-100" dirty="0">
                <a:latin typeface="Arial Black"/>
                <a:cs typeface="Arial Black"/>
              </a:rPr>
              <a:t>| </a:t>
            </a:r>
            <a:r>
              <a:rPr sz="1600" i="0" spc="-295" dirty="0">
                <a:latin typeface="Arial Black"/>
                <a:cs typeface="Arial Black"/>
              </a:rPr>
              <a:t>2 </a:t>
            </a:r>
            <a:r>
              <a:rPr sz="1600" i="0" spc="-285" dirty="0">
                <a:latin typeface="Arial Black"/>
                <a:cs typeface="Arial Black"/>
              </a:rPr>
              <a:t>0 </a:t>
            </a:r>
            <a:r>
              <a:rPr sz="1600" i="0" spc="-295" dirty="0">
                <a:latin typeface="Arial Black"/>
                <a:cs typeface="Arial Black"/>
              </a:rPr>
              <a:t>2</a:t>
            </a:r>
            <a:r>
              <a:rPr sz="1600" i="0" spc="-385" dirty="0">
                <a:latin typeface="Arial Black"/>
                <a:cs typeface="Arial Black"/>
              </a:rPr>
              <a:t> </a:t>
            </a:r>
            <a:r>
              <a:rPr sz="1600" i="0" spc="-390" dirty="0"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548" y="876325"/>
            <a:ext cx="10761345" cy="5096510"/>
            <a:chOff x="574548" y="876325"/>
            <a:chExt cx="10761345" cy="5096510"/>
          </a:xfrm>
        </p:grpSpPr>
        <p:sp>
          <p:nvSpPr>
            <p:cNvPr id="3" name="object 3"/>
            <p:cNvSpPr/>
            <p:nvPr/>
          </p:nvSpPr>
          <p:spPr>
            <a:xfrm>
              <a:off x="574548" y="876325"/>
              <a:ext cx="10760964" cy="5096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9620" y="1071371"/>
              <a:ext cx="10190988" cy="4526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11376" y="5703214"/>
            <a:ext cx="9173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2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4"/>
              </a:rPr>
              <a:t>http://www.sportsconcussion.co.za/medical-team/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0895" y="606298"/>
            <a:ext cx="1065720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i="0" dirty="0">
                <a:solidFill>
                  <a:srgbClr val="000000"/>
                </a:solidFill>
                <a:latin typeface="Trebuchet MS"/>
                <a:cs typeface="Trebuchet MS"/>
              </a:rPr>
              <a:t>Provides </a:t>
            </a:r>
            <a:r>
              <a:rPr sz="2650" b="1" i="0" spc="15" dirty="0">
                <a:solidFill>
                  <a:srgbClr val="000000"/>
                </a:solidFill>
                <a:latin typeface="Trebuchet MS"/>
                <a:cs typeface="Trebuchet MS"/>
              </a:rPr>
              <a:t>opportunity </a:t>
            </a:r>
            <a:r>
              <a:rPr sz="2650" b="1" i="0" spc="-25" dirty="0">
                <a:solidFill>
                  <a:srgbClr val="000000"/>
                </a:solidFill>
                <a:latin typeface="Trebuchet MS"/>
                <a:cs typeface="Trebuchet MS"/>
              </a:rPr>
              <a:t>for </a:t>
            </a:r>
            <a:r>
              <a:rPr sz="2650" b="1" i="0" spc="-10" dirty="0">
                <a:solidFill>
                  <a:srgbClr val="000000"/>
                </a:solidFill>
                <a:latin typeface="Trebuchet MS"/>
                <a:cs typeface="Trebuchet MS"/>
              </a:rPr>
              <a:t>accessing </a:t>
            </a:r>
            <a:r>
              <a:rPr sz="2650" b="1" i="0" dirty="0">
                <a:solidFill>
                  <a:srgbClr val="000000"/>
                </a:solidFill>
                <a:latin typeface="Trebuchet MS"/>
                <a:cs typeface="Trebuchet MS"/>
              </a:rPr>
              <a:t>appropriate </a:t>
            </a:r>
            <a:r>
              <a:rPr sz="2650" b="1" i="0" spc="10" dirty="0">
                <a:solidFill>
                  <a:srgbClr val="000000"/>
                </a:solidFill>
                <a:latin typeface="Trebuchet MS"/>
                <a:cs typeface="Trebuchet MS"/>
              </a:rPr>
              <a:t>medical</a:t>
            </a:r>
            <a:r>
              <a:rPr sz="2650" b="1" i="0" spc="-2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55" dirty="0">
                <a:solidFill>
                  <a:srgbClr val="000000"/>
                </a:solidFill>
                <a:latin typeface="Trebuchet MS"/>
                <a:cs typeface="Trebuchet MS"/>
              </a:rPr>
              <a:t>expertise…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644"/>
            <a:ext cx="12192000" cy="5689600"/>
          </a:xfrm>
          <a:custGeom>
            <a:avLst/>
            <a:gdLst/>
            <a:ahLst/>
            <a:cxnLst/>
            <a:rect l="l" t="t" r="r" b="b"/>
            <a:pathLst>
              <a:path w="12192000" h="5689600">
                <a:moveTo>
                  <a:pt x="12192000" y="0"/>
                </a:moveTo>
                <a:lnTo>
                  <a:pt x="0" y="0"/>
                </a:lnTo>
                <a:lnTo>
                  <a:pt x="0" y="5689092"/>
                </a:lnTo>
                <a:lnTo>
                  <a:pt x="12192000" y="56890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69734"/>
            <a:ext cx="12192000" cy="588645"/>
          </a:xfrm>
          <a:custGeom>
            <a:avLst/>
            <a:gdLst/>
            <a:ahLst/>
            <a:cxnLst/>
            <a:rect l="l" t="t" r="r" b="b"/>
            <a:pathLst>
              <a:path w="12192000" h="588645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8620" y="3177565"/>
            <a:ext cx="2500630" cy="2498725"/>
            <a:chOff x="388620" y="3177565"/>
            <a:chExt cx="2500630" cy="2498725"/>
          </a:xfrm>
        </p:grpSpPr>
        <p:sp>
          <p:nvSpPr>
            <p:cNvPr id="6" name="object 6"/>
            <p:cNvSpPr/>
            <p:nvPr/>
          </p:nvSpPr>
          <p:spPr>
            <a:xfrm>
              <a:off x="388620" y="3177565"/>
              <a:ext cx="2500122" cy="24985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004" y="3217163"/>
              <a:ext cx="2395728" cy="2394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2212" y="6298691"/>
            <a:ext cx="1825752" cy="559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206228" y="6074664"/>
            <a:ext cx="1986280" cy="783590"/>
            <a:chOff x="10206228" y="6074664"/>
            <a:chExt cx="1986280" cy="783590"/>
          </a:xfrm>
        </p:grpSpPr>
        <p:sp>
          <p:nvSpPr>
            <p:cNvPr id="10" name="object 10"/>
            <p:cNvSpPr/>
            <p:nvPr/>
          </p:nvSpPr>
          <p:spPr>
            <a:xfrm>
              <a:off x="10206228" y="6074664"/>
              <a:ext cx="1447800" cy="7833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01300" y="6269734"/>
              <a:ext cx="877824" cy="5608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21796" y="6074664"/>
              <a:ext cx="870201" cy="7833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6868" y="6269735"/>
              <a:ext cx="675131" cy="5882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252727" y="1616951"/>
            <a:ext cx="9813798" cy="7810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08732" y="3217164"/>
            <a:ext cx="8778240" cy="2394585"/>
          </a:xfrm>
          <a:prstGeom prst="rect">
            <a:avLst/>
          </a:prstGeom>
          <a:solidFill>
            <a:srgbClr val="0D5363">
              <a:alpha val="83921"/>
            </a:srgbClr>
          </a:solidFill>
        </p:spPr>
        <p:txBody>
          <a:bodyPr vert="horz" wrap="square" lIns="0" tIns="506730" rIns="0" bIns="0" rtlCol="0">
            <a:spAutoFit/>
          </a:bodyPr>
          <a:lstStyle/>
          <a:p>
            <a:pPr marR="20955" algn="ctr">
              <a:lnSpc>
                <a:spcPts val="5020"/>
              </a:lnSpc>
              <a:spcBef>
                <a:spcPts val="3990"/>
              </a:spcBef>
            </a:pPr>
            <a:r>
              <a:rPr sz="4400" i="1" spc="-625" dirty="0">
                <a:solidFill>
                  <a:srgbClr val="FFFFFF"/>
                </a:solidFill>
                <a:latin typeface="Arial"/>
                <a:cs typeface="Arial"/>
              </a:rPr>
              <a:t>PRELIMINARY</a:t>
            </a:r>
            <a:r>
              <a:rPr sz="4400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i="1" spc="-645" dirty="0">
                <a:solidFill>
                  <a:srgbClr val="FFFFFF"/>
                </a:solidFill>
                <a:latin typeface="Arial"/>
                <a:cs typeface="Arial"/>
              </a:rPr>
              <a:t>DATA:</a:t>
            </a:r>
            <a:endParaRPr sz="4400">
              <a:latin typeface="Arial"/>
              <a:cs typeface="Arial"/>
            </a:endParaRPr>
          </a:p>
          <a:p>
            <a:pPr marL="13335" algn="ctr">
              <a:lnSpc>
                <a:spcPts val="5020"/>
              </a:lnSpc>
            </a:pPr>
            <a:r>
              <a:rPr sz="4400" i="1" spc="-730" dirty="0">
                <a:solidFill>
                  <a:srgbClr val="FFFFFF"/>
                </a:solidFill>
                <a:latin typeface="Arial"/>
                <a:cs typeface="Arial"/>
              </a:rPr>
              <a:t>MARCH </a:t>
            </a:r>
            <a:r>
              <a:rPr sz="4400" i="1" spc="134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4400" spc="1345" dirty="0">
                <a:solidFill>
                  <a:srgbClr val="FFFFFF"/>
                </a:solidFill>
                <a:latin typeface="Wingdings"/>
                <a:cs typeface="Wingdings"/>
              </a:rPr>
              <a:t>→</a:t>
            </a:r>
            <a:r>
              <a:rPr sz="4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i="1" spc="-220" dirty="0">
                <a:solidFill>
                  <a:srgbClr val="FFFFFF"/>
                </a:solidFill>
                <a:latin typeface="Arial"/>
                <a:cs typeface="Arial"/>
              </a:rPr>
              <a:t>31 </a:t>
            </a:r>
            <a:r>
              <a:rPr sz="4400" i="1" spc="-844" dirty="0">
                <a:solidFill>
                  <a:srgbClr val="FFFFFF"/>
                </a:solidFill>
                <a:latin typeface="Arial"/>
                <a:cs typeface="Arial"/>
              </a:rPr>
              <a:t>DECEMBER </a:t>
            </a:r>
            <a:r>
              <a:rPr sz="4400" i="1" spc="-31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172" y="611581"/>
            <a:ext cx="4704080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b="1" i="0" spc="270" dirty="0">
                <a:solidFill>
                  <a:srgbClr val="000000"/>
                </a:solidFill>
                <a:latin typeface="Trebuchet MS"/>
                <a:cs typeface="Trebuchet MS"/>
              </a:rPr>
              <a:t>Who </a:t>
            </a:r>
            <a:r>
              <a:rPr sz="2650" b="1" i="0" spc="-40" dirty="0">
                <a:solidFill>
                  <a:srgbClr val="000000"/>
                </a:solidFill>
                <a:latin typeface="Trebuchet MS"/>
                <a:cs typeface="Trebuchet MS"/>
              </a:rPr>
              <a:t>is </a:t>
            </a:r>
            <a:r>
              <a:rPr sz="2650" b="1" i="0" spc="5" dirty="0">
                <a:solidFill>
                  <a:srgbClr val="000000"/>
                </a:solidFill>
                <a:latin typeface="Trebuchet MS"/>
                <a:cs typeface="Trebuchet MS"/>
              </a:rPr>
              <a:t>capturing </a:t>
            </a:r>
            <a:r>
              <a:rPr sz="2650" b="1" i="0" spc="30" dirty="0">
                <a:solidFill>
                  <a:srgbClr val="0000FF"/>
                </a:solidFill>
                <a:latin typeface="Trebuchet MS"/>
                <a:cs typeface="Trebuchet MS"/>
              </a:rPr>
              <a:t>Blue</a:t>
            </a:r>
            <a:r>
              <a:rPr sz="2650" b="1" i="0" spc="-47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50" b="1" i="0" spc="50" dirty="0">
                <a:solidFill>
                  <a:srgbClr val="0000FF"/>
                </a:solidFill>
                <a:latin typeface="Trebuchet MS"/>
                <a:cs typeface="Trebuchet MS"/>
              </a:rPr>
              <a:t>Cards</a:t>
            </a:r>
            <a:r>
              <a:rPr sz="2650" b="1" i="0" spc="50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1" y="1461465"/>
            <a:ext cx="5625084" cy="456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58" y="1988425"/>
            <a:ext cx="2251710" cy="332105"/>
          </a:xfrm>
          <a:custGeom>
            <a:avLst/>
            <a:gdLst/>
            <a:ahLst/>
            <a:cxnLst/>
            <a:rect l="l" t="t" r="r" b="b"/>
            <a:pathLst>
              <a:path w="2251710" h="332105">
                <a:moveTo>
                  <a:pt x="0" y="331867"/>
                </a:moveTo>
                <a:lnTo>
                  <a:pt x="2251583" y="331867"/>
                </a:lnTo>
                <a:lnTo>
                  <a:pt x="2251583" y="0"/>
                </a:lnTo>
                <a:lnTo>
                  <a:pt x="0" y="0"/>
                </a:lnTo>
                <a:lnTo>
                  <a:pt x="0" y="3318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4884" y="1656557"/>
          <a:ext cx="5062220" cy="399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spc="30" dirty="0">
                          <a:latin typeface="Carlito"/>
                          <a:cs typeface="Carlito"/>
                        </a:rPr>
                        <a:t>Count </a:t>
                      </a:r>
                      <a:r>
                        <a:rPr sz="1950" b="1" spc="1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950" b="1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50" b="1" spc="20" dirty="0">
                          <a:latin typeface="Carlito"/>
                          <a:cs typeface="Carlito"/>
                        </a:rPr>
                        <a:t>BCNumber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spc="10" dirty="0">
                          <a:latin typeface="Carlito"/>
                          <a:cs typeface="Carlito"/>
                        </a:rPr>
                        <a:t>Applicant</a:t>
                      </a:r>
                      <a:r>
                        <a:rPr sz="1950" b="1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50" b="1" spc="-5" dirty="0">
                          <a:latin typeface="Carlito"/>
                          <a:cs typeface="Carlito"/>
                        </a:rPr>
                        <a:t>Role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20" dirty="0">
                          <a:latin typeface="Carlito"/>
                          <a:cs typeface="Carlito"/>
                        </a:rPr>
                        <a:t>Total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i="1" spc="15" dirty="0">
                          <a:latin typeface="Carlito"/>
                          <a:cs typeface="Carlito"/>
                        </a:rPr>
                        <a:t>Percentage</a:t>
                      </a:r>
                      <a:r>
                        <a:rPr sz="1950" b="1" i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50" b="1" i="1" spc="10" dirty="0">
                          <a:latin typeface="Carlito"/>
                          <a:cs typeface="Carlito"/>
                        </a:rPr>
                        <a:t>(%)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10" dirty="0">
                          <a:latin typeface="Carlito"/>
                          <a:cs typeface="Carlito"/>
                        </a:rPr>
                        <a:t>Referee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10" dirty="0">
                          <a:latin typeface="Carlito"/>
                          <a:cs typeface="Carlito"/>
                        </a:rPr>
                        <a:t>94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i="1" dirty="0">
                          <a:latin typeface="Carlito"/>
                          <a:cs typeface="Carlito"/>
                        </a:rPr>
                        <a:t>52.8%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5" dirty="0">
                          <a:latin typeface="Carlito"/>
                          <a:cs typeface="Carlito"/>
                        </a:rPr>
                        <a:t>Medical</a:t>
                      </a:r>
                      <a:r>
                        <a:rPr sz="195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50" spc="25" dirty="0">
                          <a:latin typeface="Carlito"/>
                          <a:cs typeface="Carlito"/>
                        </a:rPr>
                        <a:t>Doctor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10" dirty="0">
                          <a:latin typeface="Carlito"/>
                          <a:cs typeface="Carlito"/>
                        </a:rPr>
                        <a:t>37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i="1" dirty="0">
                          <a:latin typeface="Carlito"/>
                          <a:cs typeface="Carlito"/>
                        </a:rPr>
                        <a:t>20.8%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35" dirty="0">
                          <a:latin typeface="Carlito"/>
                          <a:cs typeface="Carlito"/>
                        </a:rPr>
                        <a:t>Coach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10" dirty="0">
                          <a:latin typeface="Carlito"/>
                          <a:cs typeface="Carlito"/>
                        </a:rPr>
                        <a:t>26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i="1" dirty="0">
                          <a:latin typeface="Carlito"/>
                          <a:cs typeface="Carlito"/>
                        </a:rPr>
                        <a:t>14.6%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936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20" dirty="0">
                          <a:latin typeface="Carlito"/>
                          <a:cs typeface="Carlito"/>
                        </a:rPr>
                        <a:t>Team</a:t>
                      </a:r>
                      <a:r>
                        <a:rPr sz="195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50" spc="-10" dirty="0">
                          <a:latin typeface="Carlito"/>
                          <a:cs typeface="Carlito"/>
                        </a:rPr>
                        <a:t>Manager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dirty="0">
                          <a:latin typeface="Carlito"/>
                          <a:cs typeface="Carlito"/>
                        </a:rPr>
                        <a:t>8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i="1" spc="5" dirty="0">
                          <a:latin typeface="Carlito"/>
                          <a:cs typeface="Carlito"/>
                        </a:rPr>
                        <a:t>4.5%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10" dirty="0">
                          <a:latin typeface="Carlito"/>
                          <a:cs typeface="Carlito"/>
                        </a:rPr>
                        <a:t>Parent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dirty="0">
                          <a:latin typeface="Carlito"/>
                          <a:cs typeface="Carlito"/>
                        </a:rPr>
                        <a:t>6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i="1" spc="5" dirty="0">
                          <a:latin typeface="Carlito"/>
                          <a:cs typeface="Carlito"/>
                        </a:rPr>
                        <a:t>3.4%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15" dirty="0">
                          <a:latin typeface="Carlito"/>
                          <a:cs typeface="Carlito"/>
                        </a:rPr>
                        <a:t>Guardian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dirty="0">
                          <a:latin typeface="Carlito"/>
                          <a:cs typeface="Carlito"/>
                        </a:rPr>
                        <a:t>4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i="1" spc="5" dirty="0">
                          <a:latin typeface="Carlito"/>
                          <a:cs typeface="Carlito"/>
                        </a:rPr>
                        <a:t>2.2%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5" dirty="0">
                          <a:latin typeface="Carlito"/>
                          <a:cs typeface="Carlito"/>
                        </a:rPr>
                        <a:t>Player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dirty="0">
                          <a:latin typeface="Carlito"/>
                          <a:cs typeface="Carlito"/>
                        </a:rPr>
                        <a:t>2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i="1" spc="5" dirty="0">
                          <a:latin typeface="Carlito"/>
                          <a:cs typeface="Carlito"/>
                        </a:rPr>
                        <a:t>1.1%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10" dirty="0">
                          <a:latin typeface="Carlito"/>
                          <a:cs typeface="Carlito"/>
                        </a:rPr>
                        <a:t>Physiotherapist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dirty="0">
                          <a:latin typeface="Carlito"/>
                          <a:cs typeface="Carlito"/>
                        </a:rPr>
                        <a:t>1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i="1" spc="5" dirty="0">
                          <a:latin typeface="Carlito"/>
                          <a:cs typeface="Carlito"/>
                        </a:rPr>
                        <a:t>0.6%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154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spc="-20" dirty="0">
                          <a:latin typeface="Carlito"/>
                          <a:cs typeface="Carlito"/>
                        </a:rPr>
                        <a:t>(blank)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spc="-10" dirty="0">
                          <a:latin typeface="Carlito"/>
                          <a:cs typeface="Carlito"/>
                        </a:rPr>
                        <a:t>Grand</a:t>
                      </a:r>
                      <a:r>
                        <a:rPr sz="1950" b="1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50" b="1" spc="5" dirty="0">
                          <a:latin typeface="Carlito"/>
                          <a:cs typeface="Carlito"/>
                        </a:rPr>
                        <a:t>Total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spc="-10" dirty="0">
                          <a:latin typeface="Carlito"/>
                          <a:cs typeface="Carlito"/>
                        </a:rPr>
                        <a:t>178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50" b="1" i="1" spc="-5" dirty="0">
                          <a:latin typeface="Carlito"/>
                          <a:cs typeface="Carlito"/>
                        </a:rPr>
                        <a:t>100.0%</a:t>
                      </a:r>
                      <a:endParaRPr sz="195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176625" y="2015985"/>
            <a:ext cx="289841" cy="29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324855" y="1461490"/>
            <a:ext cx="6867525" cy="4413885"/>
            <a:chOff x="5324855" y="1461490"/>
            <a:chExt cx="6867525" cy="4413885"/>
          </a:xfrm>
        </p:grpSpPr>
        <p:sp>
          <p:nvSpPr>
            <p:cNvPr id="9" name="object 9"/>
            <p:cNvSpPr/>
            <p:nvPr/>
          </p:nvSpPr>
          <p:spPr>
            <a:xfrm>
              <a:off x="5324855" y="1461490"/>
              <a:ext cx="6867143" cy="4413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19927" y="1656588"/>
              <a:ext cx="6422135" cy="38435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64863" y="6453632"/>
            <a:ext cx="326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March </a:t>
            </a:r>
            <a:r>
              <a:rPr sz="1800" spc="-45" dirty="0">
                <a:latin typeface="Trebuchet MS"/>
                <a:cs typeface="Trebuchet MS"/>
              </a:rPr>
              <a:t>2019 </a:t>
            </a:r>
            <a:r>
              <a:rPr sz="1800" spc="3025" dirty="0">
                <a:latin typeface="Wingdings"/>
                <a:cs typeface="Wingdings"/>
              </a:rPr>
              <a:t>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31 </a:t>
            </a:r>
            <a:r>
              <a:rPr sz="1800" spc="-55" dirty="0">
                <a:latin typeface="Trebuchet MS"/>
                <a:cs typeface="Trebuchet MS"/>
              </a:rPr>
              <a:t>December </a:t>
            </a:r>
            <a:r>
              <a:rPr sz="1800" spc="-795" dirty="0"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1328864"/>
            <a:ext cx="12176760" cy="5529580"/>
            <a:chOff x="15240" y="1328864"/>
            <a:chExt cx="12176760" cy="5529580"/>
          </a:xfrm>
        </p:grpSpPr>
        <p:sp>
          <p:nvSpPr>
            <p:cNvPr id="3" name="object 3"/>
            <p:cNvSpPr/>
            <p:nvPr/>
          </p:nvSpPr>
          <p:spPr>
            <a:xfrm>
              <a:off x="5064251" y="1328864"/>
              <a:ext cx="7127747" cy="4715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59324" y="1524000"/>
              <a:ext cx="6722364" cy="4145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" y="1872957"/>
              <a:ext cx="5390388" cy="38663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172" y="611581"/>
            <a:ext cx="5179695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b="1" i="0" spc="190" dirty="0">
                <a:solidFill>
                  <a:srgbClr val="000000"/>
                </a:solidFill>
                <a:latin typeface="Trebuchet MS"/>
                <a:cs typeface="Trebuchet MS"/>
              </a:rPr>
              <a:t>What </a:t>
            </a:r>
            <a:r>
              <a:rPr sz="2650" b="1" i="0" spc="-50" dirty="0">
                <a:solidFill>
                  <a:srgbClr val="000000"/>
                </a:solidFill>
                <a:latin typeface="Trebuchet MS"/>
                <a:cs typeface="Trebuchet MS"/>
              </a:rPr>
              <a:t>events </a:t>
            </a:r>
            <a:r>
              <a:rPr sz="2650" b="1" i="0" spc="-30" dirty="0">
                <a:solidFill>
                  <a:srgbClr val="000000"/>
                </a:solidFill>
                <a:latin typeface="Trebuchet MS"/>
                <a:cs typeface="Trebuchet MS"/>
              </a:rPr>
              <a:t>lead </a:t>
            </a:r>
            <a:r>
              <a:rPr sz="2650" b="1" i="0" spc="55" dirty="0">
                <a:solidFill>
                  <a:srgbClr val="000000"/>
                </a:solidFill>
                <a:latin typeface="Trebuchet MS"/>
                <a:cs typeface="Trebuchet MS"/>
              </a:rPr>
              <a:t>to </a:t>
            </a:r>
            <a:r>
              <a:rPr sz="2650" b="1" i="0" spc="30" dirty="0">
                <a:solidFill>
                  <a:srgbClr val="0000FF"/>
                </a:solidFill>
                <a:latin typeface="Trebuchet MS"/>
                <a:cs typeface="Trebuchet MS"/>
              </a:rPr>
              <a:t>Blue</a:t>
            </a:r>
            <a:r>
              <a:rPr sz="2650" b="1" i="0" spc="-434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50" b="1" i="0" spc="50" dirty="0">
                <a:solidFill>
                  <a:srgbClr val="0000FF"/>
                </a:solidFill>
                <a:latin typeface="Trebuchet MS"/>
                <a:cs typeface="Trebuchet MS"/>
              </a:rPr>
              <a:t>Cards</a:t>
            </a:r>
            <a:r>
              <a:rPr sz="2650" b="1" i="0" spc="50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680" y="2341814"/>
            <a:ext cx="1857375" cy="274320"/>
          </a:xfrm>
          <a:custGeom>
            <a:avLst/>
            <a:gdLst/>
            <a:ahLst/>
            <a:cxnLst/>
            <a:rect l="l" t="t" r="r" b="b"/>
            <a:pathLst>
              <a:path w="1857375" h="274319">
                <a:moveTo>
                  <a:pt x="0" y="273771"/>
                </a:moveTo>
                <a:lnTo>
                  <a:pt x="1857281" y="273771"/>
                </a:lnTo>
                <a:lnTo>
                  <a:pt x="1857281" y="0"/>
                </a:lnTo>
                <a:lnTo>
                  <a:pt x="0" y="0"/>
                </a:lnTo>
                <a:lnTo>
                  <a:pt x="0" y="2737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0311" y="2068043"/>
          <a:ext cx="4826635" cy="3297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30" dirty="0">
                          <a:latin typeface="Carlito"/>
                          <a:cs typeface="Carlito"/>
                        </a:rPr>
                        <a:t>Count </a:t>
                      </a:r>
                      <a:r>
                        <a:rPr sz="1600" b="1" spc="2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600" b="1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20" dirty="0">
                          <a:latin typeface="Carlito"/>
                          <a:cs typeface="Carlito"/>
                        </a:rPr>
                        <a:t>BCNumber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15" dirty="0">
                          <a:latin typeface="Carlito"/>
                          <a:cs typeface="Carlito"/>
                        </a:rPr>
                        <a:t>Cause </a:t>
                      </a:r>
                      <a:r>
                        <a:rPr sz="1600" b="1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6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15" dirty="0">
                          <a:latin typeface="Carlito"/>
                          <a:cs typeface="Carlito"/>
                        </a:rPr>
                        <a:t>Injury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20" dirty="0">
                          <a:latin typeface="Carlito"/>
                          <a:cs typeface="Carlito"/>
                        </a:rPr>
                        <a:t>Total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i="1" spc="15" dirty="0">
                          <a:latin typeface="Carlito"/>
                          <a:cs typeface="Carlito"/>
                        </a:rPr>
                        <a:t>Percentage</a:t>
                      </a:r>
                      <a:r>
                        <a:rPr sz="1600" b="1" i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i="1" spc="10" dirty="0">
                          <a:latin typeface="Carlito"/>
                          <a:cs typeface="Carlito"/>
                        </a:rPr>
                        <a:t>(%)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10" dirty="0">
                          <a:latin typeface="Carlito"/>
                          <a:cs typeface="Carlito"/>
                        </a:rPr>
                        <a:t>Rank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10" dirty="0">
                          <a:latin typeface="Carlito"/>
                          <a:cs typeface="Carlito"/>
                        </a:rPr>
                        <a:t>Tackle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92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i="1" spc="5" dirty="0">
                          <a:latin typeface="Carlito"/>
                          <a:cs typeface="Carlito"/>
                        </a:rPr>
                        <a:t>57.9%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10" dirty="0">
                          <a:latin typeface="Carlito"/>
                          <a:cs typeface="Carlito"/>
                        </a:rPr>
                        <a:t>Collision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32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i="1" spc="5" dirty="0">
                          <a:latin typeface="Carlito"/>
                          <a:cs typeface="Carlito"/>
                        </a:rPr>
                        <a:t>20.1%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2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5" dirty="0">
                          <a:latin typeface="Carlito"/>
                          <a:cs typeface="Carlito"/>
                        </a:rPr>
                        <a:t>Unknown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19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5" dirty="0">
                          <a:latin typeface="Carlito"/>
                          <a:cs typeface="Carlito"/>
                        </a:rPr>
                        <a:t>Ruck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19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i="1" spc="5" dirty="0">
                          <a:latin typeface="Carlito"/>
                          <a:cs typeface="Carlito"/>
                        </a:rPr>
                        <a:t>11.9%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3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10" dirty="0">
                          <a:latin typeface="Carlito"/>
                          <a:cs typeface="Carlito"/>
                        </a:rPr>
                        <a:t>Ball</a:t>
                      </a:r>
                      <a:r>
                        <a:rPr sz="16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5" dirty="0">
                          <a:latin typeface="Carlito"/>
                          <a:cs typeface="Carlito"/>
                        </a:rPr>
                        <a:t>Carry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8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i="1" spc="10" dirty="0">
                          <a:latin typeface="Carlito"/>
                          <a:cs typeface="Carlito"/>
                        </a:rPr>
                        <a:t>5.0%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4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latin typeface="Carlito"/>
                          <a:cs typeface="Carlito"/>
                        </a:rPr>
                        <a:t>Scrum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4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i="1" spc="10" dirty="0">
                          <a:latin typeface="Carlito"/>
                          <a:cs typeface="Carlito"/>
                        </a:rPr>
                        <a:t>2.5%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arlito"/>
                          <a:cs typeface="Carlito"/>
                        </a:rPr>
                        <a:t>Open</a:t>
                      </a:r>
                      <a:r>
                        <a:rPr sz="16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latin typeface="Carlito"/>
                          <a:cs typeface="Carlito"/>
                        </a:rPr>
                        <a:t>play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3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i="1" spc="10" dirty="0">
                          <a:latin typeface="Carlito"/>
                          <a:cs typeface="Carlito"/>
                        </a:rPr>
                        <a:t>1.9%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6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5" dirty="0">
                          <a:latin typeface="Carlito"/>
                          <a:cs typeface="Carlito"/>
                        </a:rPr>
                        <a:t>Line-out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i="1" spc="10" dirty="0">
                          <a:latin typeface="Carlito"/>
                          <a:cs typeface="Carlito"/>
                        </a:rPr>
                        <a:t>0.6%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7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00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5" dirty="0">
                          <a:latin typeface="Carlito"/>
                          <a:cs typeface="Carlito"/>
                        </a:rPr>
                        <a:t>(blank)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775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Grand</a:t>
                      </a:r>
                      <a:r>
                        <a:rPr sz="1600" b="1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5" dirty="0">
                          <a:latin typeface="Carlito"/>
                          <a:cs typeface="Carlito"/>
                        </a:rPr>
                        <a:t>Total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178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i="1" dirty="0">
                          <a:latin typeface="Carlito"/>
                          <a:cs typeface="Carlito"/>
                        </a:rPr>
                        <a:t>100.0%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10" dirty="0">
                          <a:latin typeface="Carlito"/>
                          <a:cs typeface="Carlito"/>
                        </a:rPr>
                        <a:t>Rank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828387" y="2364550"/>
            <a:ext cx="239206" cy="23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64863" y="6453632"/>
            <a:ext cx="326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March </a:t>
            </a:r>
            <a:r>
              <a:rPr sz="1800" spc="-45" dirty="0">
                <a:latin typeface="Trebuchet MS"/>
                <a:cs typeface="Trebuchet MS"/>
              </a:rPr>
              <a:t>2019 </a:t>
            </a:r>
            <a:r>
              <a:rPr sz="1800" spc="3025" dirty="0">
                <a:latin typeface="Wingdings"/>
                <a:cs typeface="Wingdings"/>
              </a:rPr>
              <a:t>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31 </a:t>
            </a:r>
            <a:r>
              <a:rPr sz="1800" spc="-55" dirty="0">
                <a:latin typeface="Trebuchet MS"/>
                <a:cs typeface="Trebuchet MS"/>
              </a:rPr>
              <a:t>December </a:t>
            </a:r>
            <a:r>
              <a:rPr sz="1800" spc="-795" dirty="0"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98364" y="1712976"/>
            <a:ext cx="6993890" cy="5145405"/>
            <a:chOff x="5198364" y="1712976"/>
            <a:chExt cx="6993890" cy="5145405"/>
          </a:xfrm>
        </p:grpSpPr>
        <p:sp>
          <p:nvSpPr>
            <p:cNvPr id="3" name="object 3"/>
            <p:cNvSpPr/>
            <p:nvPr/>
          </p:nvSpPr>
          <p:spPr>
            <a:xfrm>
              <a:off x="5198364" y="1712976"/>
              <a:ext cx="6993636" cy="444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3436" y="1908047"/>
              <a:ext cx="6486144" cy="38724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5889" y="611581"/>
            <a:ext cx="9217025" cy="7988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b="1" i="0" spc="190" dirty="0">
                <a:solidFill>
                  <a:srgbClr val="000000"/>
                </a:solidFill>
                <a:latin typeface="Trebuchet MS"/>
                <a:cs typeface="Trebuchet MS"/>
              </a:rPr>
              <a:t>What </a:t>
            </a:r>
            <a:r>
              <a:rPr sz="2650" b="1" i="0" spc="-15" dirty="0">
                <a:solidFill>
                  <a:srgbClr val="000000"/>
                </a:solidFill>
                <a:latin typeface="Trebuchet MS"/>
                <a:cs typeface="Trebuchet MS"/>
              </a:rPr>
              <a:t>are </a:t>
            </a:r>
            <a:r>
              <a:rPr sz="2650" b="1" i="0" spc="-20" dirty="0">
                <a:solidFill>
                  <a:srgbClr val="000000"/>
                </a:solidFill>
                <a:latin typeface="Trebuchet MS"/>
                <a:cs typeface="Trebuchet MS"/>
              </a:rPr>
              <a:t>the </a:t>
            </a:r>
            <a:r>
              <a:rPr sz="2650" b="1" i="0" spc="-35" dirty="0">
                <a:solidFill>
                  <a:srgbClr val="000000"/>
                </a:solidFill>
                <a:latin typeface="Trebuchet MS"/>
                <a:cs typeface="Trebuchet MS"/>
              </a:rPr>
              <a:t>individual </a:t>
            </a:r>
            <a:r>
              <a:rPr sz="2650" b="1" i="0" spc="-10" dirty="0">
                <a:solidFill>
                  <a:srgbClr val="000000"/>
                </a:solidFill>
                <a:latin typeface="Trebuchet MS"/>
                <a:cs typeface="Trebuchet MS"/>
              </a:rPr>
              <a:t>high-risk </a:t>
            </a:r>
            <a:r>
              <a:rPr sz="2650" b="1" i="0" spc="5" dirty="0">
                <a:solidFill>
                  <a:srgbClr val="000000"/>
                </a:solidFill>
                <a:latin typeface="Trebuchet MS"/>
                <a:cs typeface="Trebuchet MS"/>
              </a:rPr>
              <a:t>positions </a:t>
            </a:r>
            <a:r>
              <a:rPr sz="2650" b="1" i="0" spc="-20" dirty="0">
                <a:solidFill>
                  <a:srgbClr val="000000"/>
                </a:solidFill>
                <a:latin typeface="Trebuchet MS"/>
                <a:cs typeface="Trebuchet MS"/>
              </a:rPr>
              <a:t>for </a:t>
            </a:r>
            <a:r>
              <a:rPr sz="2650" b="1" i="0" spc="30" dirty="0">
                <a:solidFill>
                  <a:srgbClr val="0000FF"/>
                </a:solidFill>
                <a:latin typeface="Trebuchet MS"/>
                <a:cs typeface="Trebuchet MS"/>
              </a:rPr>
              <a:t>Blue</a:t>
            </a:r>
            <a:r>
              <a:rPr sz="2650" b="1" i="0" spc="-50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50" b="1" i="0" spc="50" dirty="0">
                <a:solidFill>
                  <a:srgbClr val="0000FF"/>
                </a:solidFill>
                <a:latin typeface="Trebuchet MS"/>
                <a:cs typeface="Trebuchet MS"/>
              </a:rPr>
              <a:t>Cards</a:t>
            </a:r>
            <a:r>
              <a:rPr sz="2650" b="1" i="0" spc="50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2650">
              <a:latin typeface="Trebuchet MS"/>
              <a:cs typeface="Trebuchet MS"/>
            </a:endParaRPr>
          </a:p>
          <a:p>
            <a:pPr marL="878205">
              <a:lnSpc>
                <a:spcPct val="100000"/>
              </a:lnSpc>
              <a:spcBef>
                <a:spcPts val="10"/>
              </a:spcBef>
            </a:pPr>
            <a:r>
              <a:rPr sz="2400" spc="-185" dirty="0">
                <a:solidFill>
                  <a:srgbClr val="000000"/>
                </a:solidFill>
                <a:latin typeface="Trebuchet MS"/>
                <a:cs typeface="Trebuchet MS"/>
              </a:rPr>
              <a:t>(based </a:t>
            </a:r>
            <a:r>
              <a:rPr sz="2400" spc="-204" dirty="0">
                <a:solidFill>
                  <a:srgbClr val="000000"/>
                </a:solidFill>
                <a:latin typeface="Trebuchet MS"/>
                <a:cs typeface="Trebuchet MS"/>
              </a:rPr>
              <a:t>on </a:t>
            </a:r>
            <a:r>
              <a:rPr sz="2400" b="1" spc="-90" dirty="0">
                <a:solidFill>
                  <a:srgbClr val="000000"/>
                </a:solidFill>
                <a:latin typeface="Trebuchet MS"/>
                <a:cs typeface="Trebuchet MS"/>
              </a:rPr>
              <a:t>TOTAL </a:t>
            </a:r>
            <a:r>
              <a:rPr sz="2400" spc="-225" dirty="0">
                <a:solidFill>
                  <a:srgbClr val="000000"/>
                </a:solidFill>
                <a:latin typeface="Trebuchet MS"/>
                <a:cs typeface="Trebuchet MS"/>
              </a:rPr>
              <a:t>Blue </a:t>
            </a:r>
            <a:r>
              <a:rPr sz="2400" spc="-190" dirty="0">
                <a:solidFill>
                  <a:srgbClr val="000000"/>
                </a:solidFill>
                <a:latin typeface="Trebuchet MS"/>
                <a:cs typeface="Trebuchet MS"/>
              </a:rPr>
              <a:t>Card </a:t>
            </a:r>
            <a:r>
              <a:rPr sz="2400" spc="-240" dirty="0">
                <a:solidFill>
                  <a:srgbClr val="000000"/>
                </a:solidFill>
                <a:latin typeface="Trebuchet MS"/>
                <a:cs typeface="Trebuchet MS"/>
              </a:rPr>
              <a:t>events </a:t>
            </a:r>
            <a:r>
              <a:rPr sz="2400" spc="-220" dirty="0">
                <a:solidFill>
                  <a:srgbClr val="000000"/>
                </a:solidFill>
                <a:latin typeface="Trebuchet MS"/>
                <a:cs typeface="Trebuchet MS"/>
              </a:rPr>
              <a:t>per </a:t>
            </a:r>
            <a:r>
              <a:rPr sz="2400" u="heavy" spc="-2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individual</a:t>
            </a:r>
            <a:r>
              <a:rPr sz="2400" spc="-245" dirty="0">
                <a:solidFill>
                  <a:srgbClr val="000000"/>
                </a:solidFill>
                <a:latin typeface="Trebuchet MS"/>
                <a:cs typeface="Trebuchet MS"/>
              </a:rPr>
              <a:t> player</a:t>
            </a:r>
            <a:r>
              <a:rPr sz="2400" spc="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225" dirty="0">
                <a:solidFill>
                  <a:srgbClr val="000000"/>
                </a:solidFill>
                <a:latin typeface="Trebuchet MS"/>
                <a:cs typeface="Trebuchet MS"/>
              </a:rPr>
              <a:t>position)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743" y="1258849"/>
            <a:ext cx="4892039" cy="535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255" y="1704825"/>
            <a:ext cx="1705610" cy="252095"/>
          </a:xfrm>
          <a:custGeom>
            <a:avLst/>
            <a:gdLst/>
            <a:ahLst/>
            <a:cxnLst/>
            <a:rect l="l" t="t" r="r" b="b"/>
            <a:pathLst>
              <a:path w="1705610" h="252094">
                <a:moveTo>
                  <a:pt x="0" y="251578"/>
                </a:moveTo>
                <a:lnTo>
                  <a:pt x="1705520" y="251578"/>
                </a:lnTo>
                <a:lnTo>
                  <a:pt x="1705520" y="0"/>
                </a:lnTo>
                <a:lnTo>
                  <a:pt x="0" y="0"/>
                </a:lnTo>
                <a:lnTo>
                  <a:pt x="0" y="25157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32815" y="1453855"/>
          <a:ext cx="4327525" cy="4783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96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b="1" spc="35" dirty="0">
                          <a:latin typeface="Carlito"/>
                          <a:cs typeface="Carlito"/>
                        </a:rPr>
                        <a:t>Count </a:t>
                      </a:r>
                      <a:r>
                        <a:rPr sz="1450" b="1" spc="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450" b="1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b="1" spc="30" dirty="0">
                          <a:latin typeface="Carlito"/>
                          <a:cs typeface="Carlito"/>
                        </a:rPr>
                        <a:t>BCNumber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9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b="1" spc="20" dirty="0">
                          <a:latin typeface="Carlito"/>
                          <a:cs typeface="Carlito"/>
                        </a:rPr>
                        <a:t>Player</a:t>
                      </a:r>
                      <a:r>
                        <a:rPr sz="145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b="1" spc="10" dirty="0">
                          <a:latin typeface="Carlito"/>
                          <a:cs typeface="Carlito"/>
                        </a:rPr>
                        <a:t>Position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25" dirty="0">
                          <a:latin typeface="Carlito"/>
                          <a:cs typeface="Carlito"/>
                        </a:rPr>
                        <a:t>Total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b="1" i="1" spc="20" dirty="0">
                          <a:latin typeface="Carlito"/>
                          <a:cs typeface="Carlito"/>
                        </a:rPr>
                        <a:t>Percentage</a:t>
                      </a:r>
                      <a:r>
                        <a:rPr sz="1450" b="1" i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b="1" i="1" spc="20" dirty="0">
                          <a:latin typeface="Carlito"/>
                          <a:cs typeface="Carlito"/>
                        </a:rPr>
                        <a:t>(%)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b="1" spc="20" dirty="0">
                          <a:latin typeface="Carlito"/>
                          <a:cs typeface="Carlito"/>
                        </a:rPr>
                        <a:t>Rank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8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- 8th</a:t>
                      </a:r>
                      <a:r>
                        <a:rPr sz="145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15" dirty="0">
                          <a:latin typeface="Carlito"/>
                          <a:cs typeface="Carlito"/>
                        </a:rPr>
                        <a:t>man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19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10.8%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1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6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10" dirty="0">
                          <a:latin typeface="Carlito"/>
                          <a:cs typeface="Carlito"/>
                        </a:rPr>
                        <a:t>13 - 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Outside</a:t>
                      </a:r>
                      <a:r>
                        <a:rPr sz="145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center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15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8.5%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2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9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6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 </a:t>
                      </a:r>
                      <a:r>
                        <a:rPr sz="1450" spc="5" dirty="0">
                          <a:latin typeface="Carlito"/>
                          <a:cs typeface="Carlito"/>
                        </a:rPr>
                        <a:t>Open </a:t>
                      </a:r>
                      <a:r>
                        <a:rPr sz="1450" spc="-5" dirty="0">
                          <a:latin typeface="Carlito"/>
                          <a:cs typeface="Carlito"/>
                        </a:rPr>
                        <a:t>side</a:t>
                      </a:r>
                      <a:r>
                        <a:rPr sz="145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15" dirty="0">
                          <a:latin typeface="Carlito"/>
                          <a:cs typeface="Carlito"/>
                        </a:rPr>
                        <a:t>flank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15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8.5%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2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2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20" dirty="0">
                          <a:latin typeface="Carlito"/>
                          <a:cs typeface="Carlito"/>
                        </a:rPr>
                        <a:t>Hooker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14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8.0%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4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97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10" dirty="0">
                          <a:latin typeface="Carlito"/>
                          <a:cs typeface="Carlito"/>
                        </a:rPr>
                        <a:t>15 - </a:t>
                      </a:r>
                      <a:r>
                        <a:rPr sz="1450" spc="-10" dirty="0">
                          <a:latin typeface="Carlito"/>
                          <a:cs typeface="Carlito"/>
                        </a:rPr>
                        <a:t>Full</a:t>
                      </a:r>
                      <a:r>
                        <a:rPr sz="145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15" dirty="0">
                          <a:latin typeface="Carlito"/>
                          <a:cs typeface="Carlito"/>
                        </a:rPr>
                        <a:t>back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13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7.4%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5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 </a:t>
                      </a:r>
                      <a:r>
                        <a:rPr sz="1450" spc="35" dirty="0">
                          <a:latin typeface="Carlito"/>
                          <a:cs typeface="Carlito"/>
                        </a:rPr>
                        <a:t>Loose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head</a:t>
                      </a:r>
                      <a:r>
                        <a:rPr sz="1450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5" dirty="0">
                          <a:latin typeface="Carlito"/>
                          <a:cs typeface="Carlito"/>
                        </a:rPr>
                        <a:t>prop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13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6.8%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7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9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10" dirty="0">
                          <a:latin typeface="Carlito"/>
                          <a:cs typeface="Carlito"/>
                        </a:rPr>
                        <a:t>10 - 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Fly/outside</a:t>
                      </a:r>
                      <a:r>
                        <a:rPr sz="145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5" dirty="0">
                          <a:latin typeface="Carlito"/>
                          <a:cs typeface="Carlito"/>
                        </a:rPr>
                        <a:t>half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12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6.8%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7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96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5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35" dirty="0">
                          <a:latin typeface="Carlito"/>
                          <a:cs typeface="Carlito"/>
                        </a:rPr>
                        <a:t>Lock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12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6.8%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7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0" dirty="0">
                          <a:latin typeface="Carlito"/>
                          <a:cs typeface="Carlito"/>
                        </a:rPr>
                        <a:t>12 - 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Inside</a:t>
                      </a:r>
                      <a:r>
                        <a:rPr sz="145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center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12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6.3%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-10" dirty="0">
                          <a:latin typeface="Carlito"/>
                          <a:cs typeface="Carlito"/>
                        </a:rPr>
                        <a:t>10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9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10" dirty="0">
                          <a:latin typeface="Carlito"/>
                          <a:cs typeface="Carlito"/>
                        </a:rPr>
                        <a:t>11 - </a:t>
                      </a:r>
                      <a:r>
                        <a:rPr sz="1450" spc="25" dirty="0">
                          <a:latin typeface="Carlito"/>
                          <a:cs typeface="Carlito"/>
                        </a:rPr>
                        <a:t>Left</a:t>
                      </a:r>
                      <a:r>
                        <a:rPr sz="145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wing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11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6.3%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-10" dirty="0">
                          <a:latin typeface="Carlito"/>
                          <a:cs typeface="Carlito"/>
                        </a:rPr>
                        <a:t>10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00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3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 </a:t>
                      </a:r>
                      <a:r>
                        <a:rPr sz="1450" spc="-5" dirty="0">
                          <a:latin typeface="Carlito"/>
                          <a:cs typeface="Carlito"/>
                        </a:rPr>
                        <a:t>Tight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head</a:t>
                      </a:r>
                      <a:r>
                        <a:rPr sz="145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5" dirty="0">
                          <a:latin typeface="Carlito"/>
                          <a:cs typeface="Carlito"/>
                        </a:rPr>
                        <a:t>prop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5" dirty="0">
                          <a:latin typeface="Carlito"/>
                          <a:cs typeface="Carlito"/>
                        </a:rPr>
                        <a:t>11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7.4%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5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056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9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 </a:t>
                      </a:r>
                      <a:r>
                        <a:rPr sz="1450" spc="-5" dirty="0">
                          <a:latin typeface="Carlito"/>
                          <a:cs typeface="Carlito"/>
                        </a:rPr>
                        <a:t>Scrum/inside</a:t>
                      </a:r>
                      <a:r>
                        <a:rPr sz="145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5" dirty="0">
                          <a:latin typeface="Carlito"/>
                          <a:cs typeface="Carlito"/>
                        </a:rPr>
                        <a:t>half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9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5.1%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-10" dirty="0">
                          <a:latin typeface="Carlito"/>
                          <a:cs typeface="Carlito"/>
                        </a:rPr>
                        <a:t>12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27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0" dirty="0">
                          <a:latin typeface="Carlito"/>
                          <a:cs typeface="Carlito"/>
                        </a:rPr>
                        <a:t>14 - </a:t>
                      </a:r>
                      <a:r>
                        <a:rPr sz="1450" spc="-5" dirty="0">
                          <a:latin typeface="Carlito"/>
                          <a:cs typeface="Carlito"/>
                        </a:rPr>
                        <a:t>Right</a:t>
                      </a:r>
                      <a:r>
                        <a:rPr sz="145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wing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7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4.0%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-10" dirty="0">
                          <a:latin typeface="Carlito"/>
                          <a:cs typeface="Carlito"/>
                        </a:rPr>
                        <a:t>13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27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4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35" dirty="0">
                          <a:latin typeface="Carlito"/>
                          <a:cs typeface="Carlito"/>
                        </a:rPr>
                        <a:t>Lock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7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4.0%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-10" dirty="0">
                          <a:latin typeface="Carlito"/>
                          <a:cs typeface="Carlito"/>
                        </a:rPr>
                        <a:t>13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05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15" dirty="0">
                          <a:latin typeface="Carlito"/>
                          <a:cs typeface="Carlito"/>
                        </a:rPr>
                        <a:t>7 </a:t>
                      </a:r>
                      <a:r>
                        <a:rPr sz="1450" spc="10" dirty="0">
                          <a:latin typeface="Carlito"/>
                          <a:cs typeface="Carlito"/>
                        </a:rPr>
                        <a:t>- </a:t>
                      </a:r>
                      <a:r>
                        <a:rPr sz="1450" dirty="0">
                          <a:latin typeface="Carlito"/>
                          <a:cs typeface="Carlito"/>
                        </a:rPr>
                        <a:t>Blind </a:t>
                      </a:r>
                      <a:r>
                        <a:rPr sz="1450" spc="-5" dirty="0">
                          <a:latin typeface="Carlito"/>
                          <a:cs typeface="Carlito"/>
                        </a:rPr>
                        <a:t>side</a:t>
                      </a:r>
                      <a:r>
                        <a:rPr sz="145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spc="15" dirty="0">
                          <a:latin typeface="Carlito"/>
                          <a:cs typeface="Carlito"/>
                        </a:rPr>
                        <a:t>flank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6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i="1" spc="15" dirty="0">
                          <a:latin typeface="Carlito"/>
                          <a:cs typeface="Carlito"/>
                        </a:rPr>
                        <a:t>3.4%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-10" dirty="0">
                          <a:latin typeface="Carlito"/>
                          <a:cs typeface="Carlito"/>
                        </a:rPr>
                        <a:t>15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056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spc="-5" dirty="0">
                          <a:latin typeface="Carlito"/>
                          <a:cs typeface="Carlito"/>
                        </a:rPr>
                        <a:t>(blank)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dirty="0">
                          <a:latin typeface="Carlito"/>
                          <a:cs typeface="Carlito"/>
                        </a:rPr>
                        <a:t>2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498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b="1" spc="5" dirty="0">
                          <a:latin typeface="Carlito"/>
                          <a:cs typeface="Carlito"/>
                        </a:rPr>
                        <a:t>Grand</a:t>
                      </a:r>
                      <a:r>
                        <a:rPr sz="1450" b="1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50" b="1" spc="15" dirty="0">
                          <a:latin typeface="Carlito"/>
                          <a:cs typeface="Carlito"/>
                        </a:rPr>
                        <a:t>Total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b="1" spc="5" dirty="0">
                          <a:latin typeface="Carlito"/>
                          <a:cs typeface="Carlito"/>
                        </a:rPr>
                        <a:t>178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b="1" i="1" spc="10" dirty="0">
                          <a:latin typeface="Carlito"/>
                          <a:cs typeface="Carlito"/>
                        </a:rPr>
                        <a:t>100.0%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50" b="1" spc="20" dirty="0">
                          <a:latin typeface="Carlito"/>
                          <a:cs typeface="Carlito"/>
                        </a:rPr>
                        <a:t>Rank</a:t>
                      </a:r>
                      <a:endParaRPr sz="1450">
                        <a:latin typeface="Carlito"/>
                        <a:cs typeface="Carlito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918676" y="1725710"/>
            <a:ext cx="219660" cy="22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64863" y="6453632"/>
            <a:ext cx="326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March </a:t>
            </a:r>
            <a:r>
              <a:rPr sz="1800" spc="-45" dirty="0">
                <a:latin typeface="Trebuchet MS"/>
                <a:cs typeface="Trebuchet MS"/>
              </a:rPr>
              <a:t>2019 </a:t>
            </a:r>
            <a:r>
              <a:rPr sz="1800" spc="3025" dirty="0">
                <a:latin typeface="Wingdings"/>
                <a:cs typeface="Wingdings"/>
              </a:rPr>
              <a:t>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31 </a:t>
            </a:r>
            <a:r>
              <a:rPr sz="1800" spc="-55" dirty="0">
                <a:latin typeface="Trebuchet MS"/>
                <a:cs typeface="Trebuchet MS"/>
              </a:rPr>
              <a:t>December </a:t>
            </a:r>
            <a:r>
              <a:rPr sz="1800" spc="-795" dirty="0"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736" y="576833"/>
            <a:ext cx="937704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i="0" spc="195" dirty="0">
                <a:solidFill>
                  <a:srgbClr val="000000"/>
                </a:solidFill>
                <a:latin typeface="Trebuchet MS"/>
                <a:cs typeface="Trebuchet MS"/>
              </a:rPr>
              <a:t>What </a:t>
            </a:r>
            <a:r>
              <a:rPr sz="2650" b="1" i="0" spc="-15" dirty="0">
                <a:solidFill>
                  <a:srgbClr val="000000"/>
                </a:solidFill>
                <a:latin typeface="Trebuchet MS"/>
                <a:cs typeface="Trebuchet MS"/>
              </a:rPr>
              <a:t>are </a:t>
            </a:r>
            <a:r>
              <a:rPr sz="2650" b="1" i="0" spc="-20" dirty="0">
                <a:solidFill>
                  <a:srgbClr val="000000"/>
                </a:solidFill>
                <a:latin typeface="Trebuchet MS"/>
                <a:cs typeface="Trebuchet MS"/>
              </a:rPr>
              <a:t>the </a:t>
            </a:r>
            <a:r>
              <a:rPr sz="2650" b="1" i="0" spc="-15" dirty="0">
                <a:solidFill>
                  <a:srgbClr val="000000"/>
                </a:solidFill>
                <a:latin typeface="Trebuchet MS"/>
                <a:cs typeface="Trebuchet MS"/>
              </a:rPr>
              <a:t>high-risk </a:t>
            </a:r>
            <a:r>
              <a:rPr sz="2650" b="1" i="0" spc="-5" dirty="0">
                <a:solidFill>
                  <a:srgbClr val="000000"/>
                </a:solidFill>
                <a:latin typeface="Trebuchet MS"/>
                <a:cs typeface="Trebuchet MS"/>
              </a:rPr>
              <a:t>positional </a:t>
            </a:r>
            <a:r>
              <a:rPr sz="2650" b="1" i="0" spc="20" dirty="0">
                <a:solidFill>
                  <a:srgbClr val="000000"/>
                </a:solidFill>
                <a:latin typeface="Trebuchet MS"/>
                <a:cs typeface="Trebuchet MS"/>
              </a:rPr>
              <a:t>groupings </a:t>
            </a:r>
            <a:r>
              <a:rPr sz="2650" b="1" i="0" spc="-25" dirty="0">
                <a:solidFill>
                  <a:srgbClr val="000000"/>
                </a:solidFill>
                <a:latin typeface="Trebuchet MS"/>
                <a:cs typeface="Trebuchet MS"/>
              </a:rPr>
              <a:t>for </a:t>
            </a:r>
            <a:r>
              <a:rPr sz="2650" b="1" i="0" spc="35" dirty="0">
                <a:solidFill>
                  <a:srgbClr val="0000FF"/>
                </a:solidFill>
                <a:latin typeface="Trebuchet MS"/>
                <a:cs typeface="Trebuchet MS"/>
              </a:rPr>
              <a:t>Blue</a:t>
            </a:r>
            <a:r>
              <a:rPr sz="2650" b="1" i="0" spc="-49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50" b="1" i="0" spc="50" dirty="0">
                <a:solidFill>
                  <a:srgbClr val="0000FF"/>
                </a:solidFill>
                <a:latin typeface="Trebuchet MS"/>
                <a:cs typeface="Trebuchet MS"/>
              </a:rPr>
              <a:t>Cards</a:t>
            </a:r>
            <a:r>
              <a:rPr sz="2650" b="1" i="0" spc="50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7864" y="983437"/>
            <a:ext cx="81826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i="1" spc="-185" dirty="0">
                <a:latin typeface="Trebuchet MS"/>
                <a:cs typeface="Trebuchet MS"/>
              </a:rPr>
              <a:t>(based </a:t>
            </a:r>
            <a:r>
              <a:rPr sz="2400" i="1" spc="-200" dirty="0">
                <a:latin typeface="Trebuchet MS"/>
                <a:cs typeface="Trebuchet MS"/>
              </a:rPr>
              <a:t>on </a:t>
            </a:r>
            <a:r>
              <a:rPr sz="2400" b="1" i="1" spc="-90" dirty="0">
                <a:latin typeface="Trebuchet MS"/>
                <a:cs typeface="Trebuchet MS"/>
              </a:rPr>
              <a:t>TOTAL </a:t>
            </a:r>
            <a:r>
              <a:rPr sz="2400" i="1" spc="-225" dirty="0">
                <a:latin typeface="Trebuchet MS"/>
                <a:cs typeface="Trebuchet MS"/>
              </a:rPr>
              <a:t>Blue </a:t>
            </a:r>
            <a:r>
              <a:rPr sz="2400" i="1" spc="-190" dirty="0">
                <a:latin typeface="Trebuchet MS"/>
                <a:cs typeface="Trebuchet MS"/>
              </a:rPr>
              <a:t>Card </a:t>
            </a:r>
            <a:r>
              <a:rPr sz="2400" i="1" spc="-240" dirty="0">
                <a:latin typeface="Trebuchet MS"/>
                <a:cs typeface="Trebuchet MS"/>
              </a:rPr>
              <a:t>events </a:t>
            </a:r>
            <a:r>
              <a:rPr sz="2400" i="1" spc="-220" dirty="0">
                <a:latin typeface="Trebuchet MS"/>
                <a:cs typeface="Trebuchet MS"/>
              </a:rPr>
              <a:t>per </a:t>
            </a:r>
            <a:r>
              <a:rPr sz="2400" i="1" u="heavy" spc="-2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positional</a:t>
            </a:r>
            <a:r>
              <a:rPr sz="2400" i="1" u="heavy" spc="2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grouping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i="1" spc="-180" dirty="0">
                <a:latin typeface="Trebuchet MS"/>
                <a:cs typeface="Trebuchet MS"/>
              </a:rPr>
              <a:t>and </a:t>
            </a:r>
            <a:r>
              <a:rPr sz="2400" b="1" i="1" spc="145" dirty="0">
                <a:latin typeface="Trebuchet MS"/>
                <a:cs typeface="Trebuchet MS"/>
              </a:rPr>
              <a:t>NORMALISED </a:t>
            </a:r>
            <a:r>
              <a:rPr sz="2400" i="1" u="heavy" spc="-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per </a:t>
            </a:r>
            <a:r>
              <a:rPr sz="2400" i="1" u="heavy" spc="-2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number </a:t>
            </a:r>
            <a:r>
              <a:rPr sz="2400" i="1" u="heavy" spc="-2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2400" i="1" u="heavy" spc="-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players</a:t>
            </a:r>
            <a:r>
              <a:rPr sz="2400" i="1" spc="-220" dirty="0">
                <a:latin typeface="Trebuchet MS"/>
                <a:cs typeface="Trebuchet MS"/>
              </a:rPr>
              <a:t> </a:t>
            </a:r>
            <a:r>
              <a:rPr sz="2400" i="1" spc="-235" dirty="0">
                <a:latin typeface="Trebuchet MS"/>
                <a:cs typeface="Trebuchet MS"/>
              </a:rPr>
              <a:t>in </a:t>
            </a:r>
            <a:r>
              <a:rPr sz="2400" i="1" spc="-265" dirty="0">
                <a:latin typeface="Trebuchet MS"/>
                <a:cs typeface="Trebuchet MS"/>
              </a:rPr>
              <a:t>the </a:t>
            </a:r>
            <a:r>
              <a:rPr sz="2400" i="1" spc="-229" dirty="0">
                <a:latin typeface="Trebuchet MS"/>
                <a:cs typeface="Trebuchet MS"/>
              </a:rPr>
              <a:t>positional</a:t>
            </a:r>
            <a:r>
              <a:rPr sz="2400" i="1" spc="-55" dirty="0">
                <a:latin typeface="Trebuchet MS"/>
                <a:cs typeface="Trebuchet MS"/>
              </a:rPr>
              <a:t> </a:t>
            </a:r>
            <a:r>
              <a:rPr sz="2400" i="1" spc="-215" dirty="0">
                <a:latin typeface="Trebuchet MS"/>
                <a:cs typeface="Trebuchet MS"/>
              </a:rPr>
              <a:t>grouping)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81500" y="1929434"/>
            <a:ext cx="7810500" cy="3921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6485" y="2363146"/>
            <a:ext cx="2124710" cy="955040"/>
          </a:xfrm>
          <a:custGeom>
            <a:avLst/>
            <a:gdLst/>
            <a:ahLst/>
            <a:cxnLst/>
            <a:rect l="l" t="t" r="r" b="b"/>
            <a:pathLst>
              <a:path w="2124709" h="955039">
                <a:moveTo>
                  <a:pt x="0" y="954854"/>
                </a:moveTo>
                <a:lnTo>
                  <a:pt x="2124367" y="954854"/>
                </a:lnTo>
                <a:lnTo>
                  <a:pt x="2124367" y="0"/>
                </a:lnTo>
                <a:lnTo>
                  <a:pt x="0" y="0"/>
                </a:lnTo>
                <a:lnTo>
                  <a:pt x="0" y="95485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76571" y="2124428"/>
          <a:ext cx="7509509" cy="3351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8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20" dirty="0">
                          <a:latin typeface="Carlito"/>
                          <a:cs typeface="Carlito"/>
                        </a:rPr>
                        <a:t>Count </a:t>
                      </a:r>
                      <a:r>
                        <a:rPr sz="1400" b="1" spc="1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4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10" dirty="0">
                          <a:latin typeface="Carlito"/>
                          <a:cs typeface="Carlito"/>
                        </a:rPr>
                        <a:t>BCNumber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3355" marR="74930" indent="-120014">
                        <a:lnSpc>
                          <a:spcPct val="111900"/>
                        </a:lnSpc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RANK</a:t>
                      </a:r>
                      <a:r>
                        <a:rPr sz="1400" b="1" i="1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i="1" spc="15" dirty="0">
                          <a:latin typeface="Carlito"/>
                          <a:cs typeface="Carlito"/>
                        </a:rPr>
                        <a:t>per  </a:t>
                      </a:r>
                      <a:r>
                        <a:rPr sz="1400" b="1" i="1" dirty="0">
                          <a:latin typeface="Carlito"/>
                          <a:cs typeface="Carlito"/>
                        </a:rPr>
                        <a:t>TOTAL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400" spc="15" dirty="0">
                          <a:latin typeface="Carlito"/>
                          <a:cs typeface="Carlito"/>
                        </a:rPr>
                        <a:t>%Total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2725" marR="172085" indent="-40005" algn="just">
                        <a:lnSpc>
                          <a:spcPct val="111900"/>
                        </a:lnSpc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Number</a:t>
                      </a:r>
                      <a:r>
                        <a:rPr sz="1400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20" dirty="0">
                          <a:latin typeface="Carlito"/>
                          <a:cs typeface="Carlito"/>
                        </a:rPr>
                        <a:t>of 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players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in 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positional 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grouping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12115" marR="74930" indent="-337820">
                        <a:lnSpc>
                          <a:spcPct val="1119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Normalised</a:t>
                      </a:r>
                      <a:r>
                        <a:rPr sz="14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per 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player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RANK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144145" marR="173355" indent="108585">
                        <a:lnSpc>
                          <a:spcPct val="111700"/>
                        </a:lnSpc>
                        <a:spcBef>
                          <a:spcPts val="5"/>
                        </a:spcBef>
                      </a:pPr>
                      <a:r>
                        <a:rPr sz="1400" b="1" i="1" spc="15" dirty="0">
                          <a:latin typeface="Carlito"/>
                          <a:cs typeface="Carlito"/>
                        </a:rPr>
                        <a:t>per  </a:t>
                      </a:r>
                      <a:r>
                        <a:rPr sz="1400" b="1" i="1" spc="35" dirty="0">
                          <a:latin typeface="Carlito"/>
                          <a:cs typeface="Carlito"/>
                        </a:rPr>
                        <a:t>p</a:t>
                      </a:r>
                      <a:r>
                        <a:rPr sz="1400" b="1" i="1" spc="-35" dirty="0">
                          <a:latin typeface="Carlito"/>
                          <a:cs typeface="Carlito"/>
                        </a:rPr>
                        <a:t>l</a:t>
                      </a:r>
                      <a:r>
                        <a:rPr sz="1400" b="1" i="1" spc="3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400" b="1" i="1" spc="-40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1400" b="1" i="1" spc="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1400" b="1" i="1" dirty="0">
                          <a:latin typeface="Carlito"/>
                          <a:cs typeface="Carlito"/>
                        </a:rPr>
                        <a:t>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Player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Position</a:t>
                      </a:r>
                      <a:r>
                        <a:rPr sz="14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(grouped)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spc="15" dirty="0">
                          <a:latin typeface="Carlito"/>
                          <a:cs typeface="Carlito"/>
                        </a:rPr>
                        <a:t>Total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9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10" dirty="0">
                          <a:latin typeface="Carlito"/>
                          <a:cs typeface="Carlito"/>
                        </a:rPr>
                        <a:t>Loose-forwards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40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22.7%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13.3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i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76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Front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row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38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21.6%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12.7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i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Outside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back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31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17.6%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10.3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i="1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8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Midfield/Center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27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15.3%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13.5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i="1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87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Carlito"/>
                          <a:cs typeface="Carlito"/>
                        </a:rPr>
                        <a:t>Inside 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back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21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11.9%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10.5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i="1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8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25" dirty="0">
                          <a:latin typeface="Carlito"/>
                          <a:cs typeface="Carlito"/>
                        </a:rPr>
                        <a:t>Lock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19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10.8%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5" dirty="0">
                          <a:latin typeface="Carlito"/>
                          <a:cs typeface="Carlito"/>
                        </a:rPr>
                        <a:t>9.5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i="1" dirty="0"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8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(blank)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387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Carlito"/>
                          <a:cs typeface="Carlito"/>
                        </a:rPr>
                        <a:t>Grand</a:t>
                      </a:r>
                      <a:r>
                        <a:rPr sz="14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Total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178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100.0%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15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11.9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492269" y="3098965"/>
            <a:ext cx="208587" cy="209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59308" y="1572767"/>
            <a:ext cx="3720465" cy="4866640"/>
            <a:chOff x="559308" y="1572767"/>
            <a:chExt cx="3720465" cy="4866640"/>
          </a:xfrm>
        </p:grpSpPr>
        <p:sp>
          <p:nvSpPr>
            <p:cNvPr id="10" name="object 10"/>
            <p:cNvSpPr/>
            <p:nvPr/>
          </p:nvSpPr>
          <p:spPr>
            <a:xfrm>
              <a:off x="588264" y="1572767"/>
              <a:ext cx="3662299" cy="2662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3336" y="1767839"/>
              <a:ext cx="3092195" cy="20924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9308" y="3776522"/>
              <a:ext cx="3720084" cy="26623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4380" y="3971544"/>
              <a:ext cx="3150108" cy="20924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64863" y="6453632"/>
            <a:ext cx="326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March </a:t>
            </a:r>
            <a:r>
              <a:rPr sz="1800" spc="-45" dirty="0">
                <a:latin typeface="Trebuchet MS"/>
                <a:cs typeface="Trebuchet MS"/>
              </a:rPr>
              <a:t>2019 </a:t>
            </a:r>
            <a:r>
              <a:rPr sz="1800" spc="3025" dirty="0">
                <a:latin typeface="Wingdings"/>
                <a:cs typeface="Wingdings"/>
              </a:rPr>
              <a:t>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31 </a:t>
            </a:r>
            <a:r>
              <a:rPr sz="1800" spc="-55" dirty="0">
                <a:latin typeface="Trebuchet MS"/>
                <a:cs typeface="Trebuchet MS"/>
              </a:rPr>
              <a:t>December </a:t>
            </a:r>
            <a:r>
              <a:rPr sz="1800" spc="-795" dirty="0"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172" y="611581"/>
            <a:ext cx="10721340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b="1" i="0" spc="125" dirty="0">
                <a:solidFill>
                  <a:srgbClr val="000000"/>
                </a:solidFill>
                <a:latin typeface="Trebuchet MS"/>
                <a:cs typeface="Trebuchet MS"/>
              </a:rPr>
              <a:t>Which</a:t>
            </a:r>
            <a:r>
              <a:rPr sz="2650" b="1" i="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30" dirty="0">
                <a:solidFill>
                  <a:srgbClr val="000000"/>
                </a:solidFill>
                <a:latin typeface="Trebuchet MS"/>
                <a:cs typeface="Trebuchet MS"/>
              </a:rPr>
              <a:t>Rugby</a:t>
            </a:r>
            <a:r>
              <a:rPr sz="2650" b="1" i="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55" dirty="0">
                <a:solidFill>
                  <a:srgbClr val="000000"/>
                </a:solidFill>
                <a:latin typeface="Trebuchet MS"/>
                <a:cs typeface="Trebuchet MS"/>
              </a:rPr>
              <a:t>Unions</a:t>
            </a:r>
            <a:r>
              <a:rPr sz="2650" b="1" i="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-10" dirty="0">
                <a:solidFill>
                  <a:srgbClr val="000000"/>
                </a:solidFill>
                <a:latin typeface="Trebuchet MS"/>
                <a:cs typeface="Trebuchet MS"/>
              </a:rPr>
              <a:t>are</a:t>
            </a:r>
            <a:r>
              <a:rPr sz="2650" b="1" i="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5" dirty="0">
                <a:solidFill>
                  <a:srgbClr val="000000"/>
                </a:solidFill>
                <a:latin typeface="Trebuchet MS"/>
                <a:cs typeface="Trebuchet MS"/>
              </a:rPr>
              <a:t>capturing</a:t>
            </a:r>
            <a:r>
              <a:rPr sz="2650" b="1" i="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2650" b="1" i="0" spc="-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20" dirty="0">
                <a:solidFill>
                  <a:srgbClr val="000000"/>
                </a:solidFill>
                <a:latin typeface="Trebuchet MS"/>
                <a:cs typeface="Trebuchet MS"/>
              </a:rPr>
              <a:t>reporting</a:t>
            </a:r>
            <a:r>
              <a:rPr sz="2650" b="1" i="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80" dirty="0">
                <a:solidFill>
                  <a:srgbClr val="000000"/>
                </a:solidFill>
                <a:latin typeface="Trebuchet MS"/>
                <a:cs typeface="Trebuchet MS"/>
              </a:rPr>
              <a:t>more</a:t>
            </a:r>
            <a:r>
              <a:rPr sz="2650" b="1" i="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30" dirty="0">
                <a:solidFill>
                  <a:srgbClr val="0000FF"/>
                </a:solidFill>
                <a:latin typeface="Trebuchet MS"/>
                <a:cs typeface="Trebuchet MS"/>
              </a:rPr>
              <a:t>Blue</a:t>
            </a:r>
            <a:r>
              <a:rPr sz="2650" b="1" i="0" spc="-5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50" b="1" i="0" spc="50" dirty="0">
                <a:solidFill>
                  <a:srgbClr val="0000FF"/>
                </a:solidFill>
                <a:latin typeface="Trebuchet MS"/>
                <a:cs typeface="Trebuchet MS"/>
              </a:rPr>
              <a:t>Cards</a:t>
            </a:r>
            <a:r>
              <a:rPr sz="2650" b="1" i="0" spc="50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9595" y="1324736"/>
            <a:ext cx="41205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NOTE</a:t>
            </a:r>
            <a:r>
              <a:rPr sz="2400" spc="145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i="1" spc="-180" dirty="0">
                <a:latin typeface="Trebuchet MS"/>
                <a:cs typeface="Trebuchet MS"/>
              </a:rPr>
              <a:t>Higher </a:t>
            </a:r>
            <a:r>
              <a:rPr sz="2400" i="1" spc="-204" dirty="0">
                <a:latin typeface="Trebuchet MS"/>
                <a:cs typeface="Trebuchet MS"/>
              </a:rPr>
              <a:t>numbers </a:t>
            </a:r>
            <a:r>
              <a:rPr sz="2400" i="1" spc="-220" dirty="0">
                <a:latin typeface="Trebuchet MS"/>
                <a:cs typeface="Trebuchet MS"/>
              </a:rPr>
              <a:t>are </a:t>
            </a:r>
            <a:r>
              <a:rPr sz="2400" i="1" spc="-254" dirty="0">
                <a:latin typeface="Trebuchet MS"/>
                <a:cs typeface="Trebuchet MS"/>
              </a:rPr>
              <a:t>not </a:t>
            </a:r>
            <a:r>
              <a:rPr sz="2400" i="1" spc="-215" dirty="0">
                <a:latin typeface="Trebuchet MS"/>
                <a:cs typeface="Trebuchet MS"/>
              </a:rPr>
              <a:t>necessarily  </a:t>
            </a:r>
            <a:r>
              <a:rPr sz="2400" i="1" spc="-250" dirty="0">
                <a:latin typeface="Trebuchet MS"/>
                <a:cs typeface="Trebuchet MS"/>
              </a:rPr>
              <a:t>related </a:t>
            </a:r>
            <a:r>
              <a:rPr sz="2400" i="1" spc="-280" dirty="0">
                <a:latin typeface="Trebuchet MS"/>
                <a:cs typeface="Trebuchet MS"/>
              </a:rPr>
              <a:t>to </a:t>
            </a:r>
            <a:r>
              <a:rPr sz="2400" i="1" spc="-240" dirty="0">
                <a:latin typeface="Trebuchet MS"/>
                <a:cs typeface="Trebuchet MS"/>
              </a:rPr>
              <a:t>more </a:t>
            </a:r>
            <a:r>
              <a:rPr sz="2400" i="1" spc="-210" dirty="0">
                <a:latin typeface="Trebuchet MS"/>
                <a:cs typeface="Trebuchet MS"/>
              </a:rPr>
              <a:t>dangerous </a:t>
            </a:r>
            <a:r>
              <a:rPr sz="2400" i="1" spc="-229" dirty="0">
                <a:latin typeface="Trebuchet MS"/>
                <a:cs typeface="Trebuchet MS"/>
              </a:rPr>
              <a:t>play </a:t>
            </a:r>
            <a:r>
              <a:rPr sz="2400" i="1" spc="-245" dirty="0">
                <a:latin typeface="Trebuchet MS"/>
                <a:cs typeface="Trebuchet MS"/>
              </a:rPr>
              <a:t>or  </a:t>
            </a:r>
            <a:r>
              <a:rPr sz="2400" i="1" spc="-235" dirty="0">
                <a:latin typeface="Trebuchet MS"/>
                <a:cs typeface="Trebuchet MS"/>
              </a:rPr>
              <a:t>greater </a:t>
            </a:r>
            <a:r>
              <a:rPr sz="2400" i="1" spc="-190" dirty="0">
                <a:latin typeface="Trebuchet MS"/>
                <a:cs typeface="Trebuchet MS"/>
              </a:rPr>
              <a:t>concussion</a:t>
            </a:r>
            <a:r>
              <a:rPr sz="2400" i="1" spc="70" dirty="0">
                <a:latin typeface="Trebuchet MS"/>
                <a:cs typeface="Trebuchet MS"/>
              </a:rPr>
              <a:t> </a:t>
            </a:r>
            <a:r>
              <a:rPr sz="2400" i="1" spc="-225" dirty="0">
                <a:latin typeface="Trebuchet MS"/>
                <a:cs typeface="Trebuchet MS"/>
              </a:rPr>
              <a:t>risk.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i="1" spc="-254" dirty="0">
                <a:latin typeface="Trebuchet MS"/>
                <a:cs typeface="Trebuchet MS"/>
              </a:rPr>
              <a:t>Better </a:t>
            </a:r>
            <a:r>
              <a:rPr sz="2400" i="1" u="heavy" spc="-2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implementation</a:t>
            </a:r>
            <a:r>
              <a:rPr sz="2400" i="1" spc="-245" dirty="0">
                <a:latin typeface="Trebuchet MS"/>
                <a:cs typeface="Trebuchet MS"/>
              </a:rPr>
              <a:t> </a:t>
            </a:r>
            <a:r>
              <a:rPr sz="2400" i="1" spc="-265" dirty="0">
                <a:latin typeface="Trebuchet MS"/>
                <a:cs typeface="Trebuchet MS"/>
              </a:rPr>
              <a:t>of </a:t>
            </a:r>
            <a:r>
              <a:rPr sz="2400" i="1" spc="-270" dirty="0">
                <a:latin typeface="Trebuchet MS"/>
                <a:cs typeface="Trebuchet MS"/>
              </a:rPr>
              <a:t>the </a:t>
            </a:r>
            <a:r>
              <a:rPr sz="2400" i="1" spc="-229" dirty="0">
                <a:latin typeface="Trebuchet MS"/>
                <a:cs typeface="Trebuchet MS"/>
              </a:rPr>
              <a:t>Blue  </a:t>
            </a:r>
            <a:r>
              <a:rPr sz="2400" i="1" spc="-190" dirty="0">
                <a:latin typeface="Trebuchet MS"/>
                <a:cs typeface="Trebuchet MS"/>
              </a:rPr>
              <a:t>Card </a:t>
            </a:r>
            <a:r>
              <a:rPr sz="2400" i="1" spc="-250" dirty="0">
                <a:latin typeface="Trebuchet MS"/>
                <a:cs typeface="Trebuchet MS"/>
              </a:rPr>
              <a:t>system, </a:t>
            </a:r>
            <a:r>
              <a:rPr sz="2400" i="1" spc="-245" dirty="0">
                <a:latin typeface="Trebuchet MS"/>
                <a:cs typeface="Trebuchet MS"/>
              </a:rPr>
              <a:t>improved </a:t>
            </a:r>
            <a:r>
              <a:rPr sz="2400" i="1" u="heavy" spc="-25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identification </a:t>
            </a:r>
            <a:r>
              <a:rPr sz="2400" i="1" spc="-254" dirty="0">
                <a:latin typeface="Trebuchet MS"/>
                <a:cs typeface="Trebuchet MS"/>
              </a:rPr>
              <a:t> </a:t>
            </a:r>
            <a:r>
              <a:rPr sz="2400" i="1" spc="-265" dirty="0">
                <a:latin typeface="Trebuchet MS"/>
                <a:cs typeface="Trebuchet MS"/>
              </a:rPr>
              <a:t>of </a:t>
            </a:r>
            <a:r>
              <a:rPr sz="2400" i="1" spc="-204" dirty="0">
                <a:latin typeface="Trebuchet MS"/>
                <a:cs typeface="Trebuchet MS"/>
              </a:rPr>
              <a:t>concussions, </a:t>
            </a:r>
            <a:r>
              <a:rPr sz="2400" i="1" spc="-180" dirty="0">
                <a:latin typeface="Trebuchet MS"/>
                <a:cs typeface="Trebuchet MS"/>
              </a:rPr>
              <a:t>and </a:t>
            </a:r>
            <a:r>
              <a:rPr sz="2400" i="1" spc="-210" dirty="0">
                <a:latin typeface="Trebuchet MS"/>
                <a:cs typeface="Trebuchet MS"/>
              </a:rPr>
              <a:t>increased  </a:t>
            </a:r>
            <a:r>
              <a:rPr sz="2400" i="1" u="heavy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compliance</a:t>
            </a:r>
            <a:r>
              <a:rPr sz="2400" i="1" spc="-215" dirty="0">
                <a:latin typeface="Trebuchet MS"/>
                <a:cs typeface="Trebuchet MS"/>
              </a:rPr>
              <a:t> </a:t>
            </a:r>
            <a:r>
              <a:rPr sz="2400" i="1" spc="-275" dirty="0">
                <a:latin typeface="Trebuchet MS"/>
                <a:cs typeface="Trebuchet MS"/>
              </a:rPr>
              <a:t>to </a:t>
            </a:r>
            <a:r>
              <a:rPr sz="2400" i="1" spc="-229" dirty="0">
                <a:latin typeface="Trebuchet MS"/>
                <a:cs typeface="Trebuchet MS"/>
              </a:rPr>
              <a:t>regulations </a:t>
            </a:r>
            <a:r>
              <a:rPr sz="2400" i="1" spc="-315" dirty="0">
                <a:latin typeface="Trebuchet MS"/>
                <a:cs typeface="Trebuchet MS"/>
              </a:rPr>
              <a:t>will  </a:t>
            </a:r>
            <a:r>
              <a:rPr sz="2400" i="1" spc="-210" dirty="0">
                <a:latin typeface="Trebuchet MS"/>
                <a:cs typeface="Trebuchet MS"/>
              </a:rPr>
              <a:t>increase </a:t>
            </a:r>
            <a:r>
              <a:rPr sz="2400" i="1" spc="-204" dirty="0">
                <a:latin typeface="Trebuchet MS"/>
                <a:cs typeface="Trebuchet MS"/>
              </a:rPr>
              <a:t>numbers </a:t>
            </a:r>
            <a:r>
              <a:rPr sz="2400" i="1" spc="-229" dirty="0">
                <a:latin typeface="Trebuchet MS"/>
                <a:cs typeface="Trebuchet MS"/>
              </a:rPr>
              <a:t>reported </a:t>
            </a:r>
            <a:r>
              <a:rPr sz="2400" i="1" spc="-185" dirty="0">
                <a:latin typeface="Trebuchet MS"/>
                <a:cs typeface="Trebuchet MS"/>
              </a:rPr>
              <a:t>and </a:t>
            </a:r>
            <a:r>
              <a:rPr sz="2400" i="1" spc="-220" dirty="0">
                <a:latin typeface="Trebuchet MS"/>
                <a:cs typeface="Trebuchet MS"/>
              </a:rPr>
              <a:t>are  </a:t>
            </a:r>
            <a:r>
              <a:rPr sz="2400" i="1" spc="-265" dirty="0">
                <a:latin typeface="Trebuchet MS"/>
                <a:cs typeface="Trebuchet MS"/>
              </a:rPr>
              <a:t>therefore viewed </a:t>
            </a:r>
            <a:r>
              <a:rPr sz="2400" i="1" spc="-130" dirty="0">
                <a:latin typeface="Trebuchet MS"/>
                <a:cs typeface="Trebuchet MS"/>
              </a:rPr>
              <a:t>as </a:t>
            </a:r>
            <a:r>
              <a:rPr sz="2400" i="1" spc="-135" dirty="0">
                <a:latin typeface="Trebuchet MS"/>
                <a:cs typeface="Trebuchet MS"/>
              </a:rPr>
              <a:t>a</a:t>
            </a:r>
            <a:r>
              <a:rPr sz="2400" i="1" spc="-114" dirty="0">
                <a:latin typeface="Trebuchet MS"/>
                <a:cs typeface="Trebuchet MS"/>
              </a:rPr>
              <a:t> </a:t>
            </a:r>
            <a:r>
              <a:rPr sz="2400" i="1" spc="-250" dirty="0">
                <a:latin typeface="Trebuchet MS"/>
                <a:cs typeface="Trebuchet MS"/>
              </a:rPr>
              <a:t>positive.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4863" y="6453632"/>
            <a:ext cx="326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March </a:t>
            </a:r>
            <a:r>
              <a:rPr sz="1800" spc="-45" dirty="0">
                <a:latin typeface="Trebuchet MS"/>
                <a:cs typeface="Trebuchet MS"/>
              </a:rPr>
              <a:t>2019 </a:t>
            </a:r>
            <a:r>
              <a:rPr sz="1800" spc="3025" dirty="0">
                <a:latin typeface="Wingdings"/>
                <a:cs typeface="Wingdings"/>
              </a:rPr>
              <a:t>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31 </a:t>
            </a:r>
            <a:r>
              <a:rPr sz="1800" spc="-55" dirty="0">
                <a:latin typeface="Trebuchet MS"/>
                <a:cs typeface="Trebuchet MS"/>
              </a:rPr>
              <a:t>December </a:t>
            </a:r>
            <a:r>
              <a:rPr sz="1800" spc="-795" dirty="0"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136" y="986053"/>
            <a:ext cx="6370320" cy="5495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16" y="1469960"/>
            <a:ext cx="2190115" cy="289560"/>
          </a:xfrm>
          <a:custGeom>
            <a:avLst/>
            <a:gdLst/>
            <a:ahLst/>
            <a:cxnLst/>
            <a:rect l="l" t="t" r="r" b="b"/>
            <a:pathLst>
              <a:path w="2190115" h="289560">
                <a:moveTo>
                  <a:pt x="0" y="289306"/>
                </a:moveTo>
                <a:lnTo>
                  <a:pt x="2190053" y="289306"/>
                </a:lnTo>
                <a:lnTo>
                  <a:pt x="2190053" y="0"/>
                </a:lnTo>
                <a:lnTo>
                  <a:pt x="0" y="0"/>
                </a:lnTo>
                <a:lnTo>
                  <a:pt x="0" y="28930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02207" y="1181055"/>
          <a:ext cx="5806440" cy="492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0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Count </a:t>
                      </a:r>
                      <a:r>
                        <a:rPr sz="1700" spc="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spc="-5" dirty="0">
                          <a:latin typeface="Carlito"/>
                          <a:cs typeface="Carlito"/>
                        </a:rPr>
                        <a:t>BCNumber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9999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0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20" dirty="0">
                          <a:latin typeface="Carlito"/>
                          <a:cs typeface="Carlito"/>
                        </a:rPr>
                        <a:t>Rugby</a:t>
                      </a:r>
                      <a:r>
                        <a:rPr sz="1700" b="1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b="1" spc="10" dirty="0">
                          <a:latin typeface="Carlito"/>
                          <a:cs typeface="Carlito"/>
                        </a:rPr>
                        <a:t>Union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15" dirty="0">
                          <a:latin typeface="Carlito"/>
                          <a:cs typeface="Carlito"/>
                        </a:rPr>
                        <a:t>Total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i="1" spc="10" dirty="0">
                          <a:latin typeface="Carlito"/>
                          <a:cs typeface="Carlito"/>
                        </a:rPr>
                        <a:t>Percentage</a:t>
                      </a:r>
                      <a:r>
                        <a:rPr sz="1700" b="1" i="1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b="1" i="1" spc="5" dirty="0">
                          <a:latin typeface="Carlito"/>
                          <a:cs typeface="Carlito"/>
                        </a:rPr>
                        <a:t>(%)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5" dirty="0">
                          <a:latin typeface="Carlito"/>
                          <a:cs typeface="Carlito"/>
                        </a:rPr>
                        <a:t>Rank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0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-10" dirty="0">
                          <a:latin typeface="Carlito"/>
                          <a:cs typeface="Carlito"/>
                        </a:rPr>
                        <a:t>Blue Bulls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101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i="1" dirty="0">
                          <a:latin typeface="Carlito"/>
                          <a:cs typeface="Carlito"/>
                        </a:rPr>
                        <a:t>57.4%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1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0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Kwazulu-Natal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20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i="1" dirty="0">
                          <a:latin typeface="Carlito"/>
                          <a:cs typeface="Carlito"/>
                        </a:rPr>
                        <a:t>11.4%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2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0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spc="-10" dirty="0">
                          <a:latin typeface="Carlito"/>
                          <a:cs typeface="Carlito"/>
                        </a:rPr>
                        <a:t>Golden</a:t>
                      </a:r>
                      <a:r>
                        <a:rPr sz="17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spc="5" dirty="0">
                          <a:latin typeface="Carlito"/>
                          <a:cs typeface="Carlito"/>
                        </a:rPr>
                        <a:t>Lions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13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7.4%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3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0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Eastern</a:t>
                      </a:r>
                      <a:r>
                        <a:rPr sz="17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spc="-5" dirty="0">
                          <a:latin typeface="Carlito"/>
                          <a:cs typeface="Carlito"/>
                        </a:rPr>
                        <a:t>Province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10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5.7%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4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0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spc="-5" dirty="0">
                          <a:latin typeface="Carlito"/>
                          <a:cs typeface="Carlito"/>
                        </a:rPr>
                        <a:t>South Western</a:t>
                      </a:r>
                      <a:r>
                        <a:rPr sz="1700" spc="-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spc="-5" dirty="0">
                          <a:latin typeface="Carlito"/>
                          <a:cs typeface="Carlito"/>
                        </a:rPr>
                        <a:t>Districts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7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4.0%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5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0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spc="-5" dirty="0">
                          <a:latin typeface="Carlito"/>
                          <a:cs typeface="Carlito"/>
                        </a:rPr>
                        <a:t>Western</a:t>
                      </a:r>
                      <a:r>
                        <a:rPr sz="17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spc="-5" dirty="0">
                          <a:latin typeface="Carlito"/>
                          <a:cs typeface="Carlito"/>
                        </a:rPr>
                        <a:t>Province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5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2.3%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7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70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Pumas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4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2.8%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6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30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Border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4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2.3%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7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88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spc="-5" dirty="0">
                          <a:latin typeface="Carlito"/>
                          <a:cs typeface="Carlito"/>
                        </a:rPr>
                        <a:t>Valke </a:t>
                      </a:r>
                      <a:r>
                        <a:rPr sz="1700" spc="-25" dirty="0">
                          <a:latin typeface="Carlito"/>
                          <a:cs typeface="Carlito"/>
                        </a:rPr>
                        <a:t>Rugby</a:t>
                      </a:r>
                      <a:r>
                        <a:rPr sz="17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spc="5" dirty="0">
                          <a:latin typeface="Carlito"/>
                          <a:cs typeface="Carlito"/>
                        </a:rPr>
                        <a:t>Union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4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2.3%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7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05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-20" dirty="0">
                          <a:latin typeface="Carlito"/>
                          <a:cs typeface="Carlito"/>
                        </a:rPr>
                        <a:t>Griquas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4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2.3%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7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05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Free</a:t>
                      </a:r>
                      <a:r>
                        <a:rPr sz="17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dirty="0">
                          <a:latin typeface="Carlito"/>
                          <a:cs typeface="Carlito"/>
                        </a:rPr>
                        <a:t>State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2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1.1%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11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-20" dirty="0">
                          <a:latin typeface="Carlito"/>
                          <a:cs typeface="Carlito"/>
                        </a:rPr>
                        <a:t>(blank)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2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30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Griffons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1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0.6%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12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80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Leopards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dirty="0">
                          <a:latin typeface="Carlito"/>
                          <a:cs typeface="Carlito"/>
                        </a:rPr>
                        <a:t>1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i="1" spc="5" dirty="0">
                          <a:latin typeface="Carlito"/>
                          <a:cs typeface="Carlito"/>
                        </a:rPr>
                        <a:t>0.6%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spc="-15" dirty="0">
                          <a:latin typeface="Carlito"/>
                          <a:cs typeface="Carlito"/>
                        </a:rPr>
                        <a:t>12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80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-10" dirty="0">
                          <a:latin typeface="Carlito"/>
                          <a:cs typeface="Carlito"/>
                        </a:rPr>
                        <a:t>Grand</a:t>
                      </a:r>
                      <a:r>
                        <a:rPr sz="1700" b="1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700" b="1" dirty="0">
                          <a:latin typeface="Carlito"/>
                          <a:cs typeface="Carlito"/>
                        </a:rPr>
                        <a:t>Total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-15" dirty="0">
                          <a:latin typeface="Carlito"/>
                          <a:cs typeface="Carlito"/>
                        </a:rPr>
                        <a:t>178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i="1" spc="-5" dirty="0">
                          <a:latin typeface="Carlito"/>
                          <a:cs typeface="Carlito"/>
                        </a:rPr>
                        <a:t>100.0%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700" b="1" spc="5" dirty="0">
                          <a:latin typeface="Carlito"/>
                          <a:cs typeface="Carlito"/>
                        </a:rPr>
                        <a:t>Rank</a:t>
                      </a:r>
                      <a:endParaRPr sz="17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839670" y="1494486"/>
            <a:ext cx="252690" cy="252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172" y="611581"/>
            <a:ext cx="8319134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b="1" i="0" spc="190" dirty="0">
                <a:solidFill>
                  <a:srgbClr val="000000"/>
                </a:solidFill>
                <a:latin typeface="Trebuchet MS"/>
                <a:cs typeface="Trebuchet MS"/>
              </a:rPr>
              <a:t>What</a:t>
            </a:r>
            <a:r>
              <a:rPr sz="2650" b="1" i="0" spc="-4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-15" dirty="0">
                <a:solidFill>
                  <a:srgbClr val="000000"/>
                </a:solidFill>
                <a:latin typeface="Trebuchet MS"/>
                <a:cs typeface="Trebuchet MS"/>
              </a:rPr>
              <a:t>are </a:t>
            </a:r>
            <a:r>
              <a:rPr sz="2650" b="1" i="0" spc="-20" dirty="0">
                <a:solidFill>
                  <a:srgbClr val="000000"/>
                </a:solidFill>
                <a:latin typeface="Trebuchet MS"/>
                <a:cs typeface="Trebuchet MS"/>
              </a:rPr>
              <a:t>the </a:t>
            </a:r>
            <a:r>
              <a:rPr sz="2650" b="1" i="0" spc="50" dirty="0">
                <a:solidFill>
                  <a:srgbClr val="000000"/>
                </a:solidFill>
                <a:latin typeface="Trebuchet MS"/>
                <a:cs typeface="Trebuchet MS"/>
              </a:rPr>
              <a:t>main </a:t>
            </a:r>
            <a:r>
              <a:rPr sz="2650" b="1" i="0" spc="-5" dirty="0">
                <a:solidFill>
                  <a:srgbClr val="000000"/>
                </a:solidFill>
                <a:latin typeface="Trebuchet MS"/>
                <a:cs typeface="Trebuchet MS"/>
              </a:rPr>
              <a:t>age </a:t>
            </a:r>
            <a:r>
              <a:rPr sz="2650" b="1" i="0" spc="25" dirty="0">
                <a:solidFill>
                  <a:srgbClr val="000000"/>
                </a:solidFill>
                <a:latin typeface="Trebuchet MS"/>
                <a:cs typeface="Trebuchet MS"/>
              </a:rPr>
              <a:t>groups </a:t>
            </a:r>
            <a:r>
              <a:rPr sz="2650" b="1" i="0" spc="-25" dirty="0">
                <a:solidFill>
                  <a:srgbClr val="000000"/>
                </a:solidFill>
                <a:latin typeface="Trebuchet MS"/>
                <a:cs typeface="Trebuchet MS"/>
              </a:rPr>
              <a:t>receiving </a:t>
            </a:r>
            <a:r>
              <a:rPr sz="2650" b="1" i="0" spc="30" dirty="0">
                <a:solidFill>
                  <a:srgbClr val="0000FF"/>
                </a:solidFill>
                <a:latin typeface="Trebuchet MS"/>
                <a:cs typeface="Trebuchet MS"/>
              </a:rPr>
              <a:t>Blue </a:t>
            </a:r>
            <a:r>
              <a:rPr sz="2650" b="1" i="0" spc="50" dirty="0">
                <a:solidFill>
                  <a:srgbClr val="0000FF"/>
                </a:solidFill>
                <a:latin typeface="Trebuchet MS"/>
                <a:cs typeface="Trebuchet MS"/>
              </a:rPr>
              <a:t>Cards</a:t>
            </a:r>
            <a:r>
              <a:rPr sz="2650" b="1" i="0" spc="50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823" y="958545"/>
            <a:ext cx="3515995" cy="5554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91895" y="1153647"/>
          <a:ext cx="2949575" cy="4985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886">
                <a:tc>
                  <a:txBody>
                    <a:bodyPr/>
                    <a:lstStyle/>
                    <a:p>
                      <a:pPr marR="1079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latin typeface="Carlito"/>
                          <a:cs typeface="Carlito"/>
                        </a:rPr>
                        <a:t>Player</a:t>
                      </a:r>
                      <a:r>
                        <a:rPr sz="9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dirty="0">
                          <a:latin typeface="Carlito"/>
                          <a:cs typeface="Carlito"/>
                        </a:rPr>
                        <a:t>Age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latin typeface="Carlito"/>
                          <a:cs typeface="Carlito"/>
                        </a:rPr>
                        <a:t>Total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b="1" i="1" dirty="0">
                          <a:latin typeface="Carlito"/>
                          <a:cs typeface="Carlito"/>
                        </a:rPr>
                        <a:t>Percentage</a:t>
                      </a:r>
                      <a:r>
                        <a:rPr sz="900" b="1" i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i="1" spc="-5" dirty="0">
                          <a:latin typeface="Carlito"/>
                          <a:cs typeface="Carlito"/>
                        </a:rPr>
                        <a:t>(%)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latin typeface="Carlito"/>
                          <a:cs typeface="Carlito"/>
                        </a:rPr>
                        <a:t>Rank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77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10" dirty="0">
                          <a:latin typeface="Carlito"/>
                          <a:cs typeface="Carlito"/>
                        </a:rPr>
                        <a:t>12.0%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10" dirty="0">
                          <a:latin typeface="Carlito"/>
                          <a:cs typeface="Carlito"/>
                        </a:rPr>
                        <a:t>12.0%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9.7%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571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9.1%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4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77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24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15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8.6%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5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19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6.9%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6.9%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677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15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5.7%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14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9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5.1%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9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3.4%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3.4%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677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4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2.3%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29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4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2.3%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1.7%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14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677"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9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1.1%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15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1.1%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15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1.1%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15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63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677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25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27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677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30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31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991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33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886">
                <a:tc>
                  <a:txBody>
                    <a:bodyPr/>
                    <a:lstStyle/>
                    <a:p>
                      <a:pPr marL="571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36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0709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37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0939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38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0939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42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0677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46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0939"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49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i="1" spc="-5" dirty="0">
                          <a:latin typeface="Carlito"/>
                          <a:cs typeface="Carlito"/>
                        </a:rPr>
                        <a:t>0.6%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Carlito"/>
                          <a:cs typeface="Carlito"/>
                        </a:rPr>
                        <a:t>18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0939">
                <a:tc>
                  <a:txBody>
                    <a:bodyPr/>
                    <a:lstStyle/>
                    <a:p>
                      <a:pPr marL="190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Carlito"/>
                          <a:cs typeface="Carlito"/>
                        </a:rPr>
                        <a:t>(blank)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70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marL="825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b="1" spc="-10" dirty="0">
                          <a:latin typeface="Carlito"/>
                          <a:cs typeface="Carlito"/>
                        </a:rPr>
                        <a:t>Grand</a:t>
                      </a:r>
                      <a:r>
                        <a:rPr sz="9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5" dirty="0">
                          <a:latin typeface="Carlito"/>
                          <a:cs typeface="Carlito"/>
                        </a:rPr>
                        <a:t>Total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b="1" spc="-15" dirty="0">
                          <a:latin typeface="Carlito"/>
                          <a:cs typeface="Carlito"/>
                        </a:rPr>
                        <a:t>178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b="1" i="1" spc="-10" dirty="0">
                          <a:latin typeface="Carlito"/>
                          <a:cs typeface="Carlito"/>
                        </a:rPr>
                        <a:t>100.0%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latin typeface="Carlito"/>
                          <a:cs typeface="Carlito"/>
                        </a:rPr>
                        <a:t>Rank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3774947" y="985964"/>
            <a:ext cx="8417560" cy="5302250"/>
            <a:chOff x="3774947" y="985964"/>
            <a:chExt cx="8417560" cy="5302250"/>
          </a:xfrm>
        </p:grpSpPr>
        <p:sp>
          <p:nvSpPr>
            <p:cNvPr id="7" name="object 7"/>
            <p:cNvSpPr/>
            <p:nvPr/>
          </p:nvSpPr>
          <p:spPr>
            <a:xfrm>
              <a:off x="3774947" y="985964"/>
              <a:ext cx="8417052" cy="5301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70019" y="1181100"/>
              <a:ext cx="7943088" cy="4732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08235" y="4632960"/>
              <a:ext cx="382905" cy="367665"/>
            </a:xfrm>
            <a:custGeom>
              <a:avLst/>
              <a:gdLst/>
              <a:ahLst/>
              <a:cxnLst/>
              <a:rect l="l" t="t" r="r" b="b"/>
              <a:pathLst>
                <a:path w="382904" h="367664">
                  <a:moveTo>
                    <a:pt x="382524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382524" y="367283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08235" y="4632960"/>
              <a:ext cx="382905" cy="367665"/>
            </a:xfrm>
            <a:custGeom>
              <a:avLst/>
              <a:gdLst/>
              <a:ahLst/>
              <a:cxnLst/>
              <a:rect l="l" t="t" r="r" b="b"/>
              <a:pathLst>
                <a:path w="382904" h="367664">
                  <a:moveTo>
                    <a:pt x="0" y="367283"/>
                  </a:moveTo>
                  <a:lnTo>
                    <a:pt x="382524" y="367283"/>
                  </a:lnTo>
                  <a:lnTo>
                    <a:pt x="38252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6350">
              <a:solidFill>
                <a:srgbClr val="F6A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53244" y="3483863"/>
              <a:ext cx="384175" cy="367665"/>
            </a:xfrm>
            <a:custGeom>
              <a:avLst/>
              <a:gdLst/>
              <a:ahLst/>
              <a:cxnLst/>
              <a:rect l="l" t="t" r="r" b="b"/>
              <a:pathLst>
                <a:path w="384175" h="367664">
                  <a:moveTo>
                    <a:pt x="384048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84048" y="36728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53244" y="3483863"/>
              <a:ext cx="384175" cy="367665"/>
            </a:xfrm>
            <a:custGeom>
              <a:avLst/>
              <a:gdLst/>
              <a:ahLst/>
              <a:cxnLst/>
              <a:rect l="l" t="t" r="r" b="b"/>
              <a:pathLst>
                <a:path w="384175" h="367664">
                  <a:moveTo>
                    <a:pt x="0" y="367284"/>
                  </a:moveTo>
                  <a:lnTo>
                    <a:pt x="384048" y="367284"/>
                  </a:lnTo>
                  <a:lnTo>
                    <a:pt x="384048" y="0"/>
                  </a:lnTo>
                  <a:lnTo>
                    <a:pt x="0" y="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6A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63583" y="5228843"/>
              <a:ext cx="384175" cy="368935"/>
            </a:xfrm>
            <a:custGeom>
              <a:avLst/>
              <a:gdLst/>
              <a:ahLst/>
              <a:cxnLst/>
              <a:rect l="l" t="t" r="r" b="b"/>
              <a:pathLst>
                <a:path w="384175" h="368935">
                  <a:moveTo>
                    <a:pt x="384048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384048" y="368807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63583" y="5228843"/>
              <a:ext cx="384175" cy="368935"/>
            </a:xfrm>
            <a:custGeom>
              <a:avLst/>
              <a:gdLst/>
              <a:ahLst/>
              <a:cxnLst/>
              <a:rect l="l" t="t" r="r" b="b"/>
              <a:pathLst>
                <a:path w="384175" h="368935">
                  <a:moveTo>
                    <a:pt x="0" y="368807"/>
                  </a:moveTo>
                  <a:lnTo>
                    <a:pt x="384048" y="368807"/>
                  </a:lnTo>
                  <a:lnTo>
                    <a:pt x="384048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6350">
              <a:solidFill>
                <a:srgbClr val="F6A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64863" y="6453632"/>
            <a:ext cx="326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March </a:t>
            </a:r>
            <a:r>
              <a:rPr sz="1800" spc="-45" dirty="0">
                <a:latin typeface="Trebuchet MS"/>
                <a:cs typeface="Trebuchet MS"/>
              </a:rPr>
              <a:t>2019 </a:t>
            </a:r>
            <a:r>
              <a:rPr sz="1800" spc="3025" dirty="0">
                <a:latin typeface="Wingdings"/>
                <a:cs typeface="Wingdings"/>
              </a:rPr>
              <a:t>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31 </a:t>
            </a:r>
            <a:r>
              <a:rPr sz="1800" spc="-55" dirty="0">
                <a:latin typeface="Trebuchet MS"/>
                <a:cs typeface="Trebuchet MS"/>
              </a:rPr>
              <a:t>December </a:t>
            </a:r>
            <a:r>
              <a:rPr sz="1800" spc="-795" dirty="0"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644"/>
            <a:ext cx="12192000" cy="5689600"/>
          </a:xfrm>
          <a:custGeom>
            <a:avLst/>
            <a:gdLst/>
            <a:ahLst/>
            <a:cxnLst/>
            <a:rect l="l" t="t" r="r" b="b"/>
            <a:pathLst>
              <a:path w="12192000" h="5689600">
                <a:moveTo>
                  <a:pt x="12192000" y="0"/>
                </a:moveTo>
                <a:lnTo>
                  <a:pt x="0" y="0"/>
                </a:lnTo>
                <a:lnTo>
                  <a:pt x="0" y="5689092"/>
                </a:lnTo>
                <a:lnTo>
                  <a:pt x="12192000" y="56890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69734"/>
            <a:ext cx="12192000" cy="588645"/>
          </a:xfrm>
          <a:custGeom>
            <a:avLst/>
            <a:gdLst/>
            <a:ahLst/>
            <a:cxnLst/>
            <a:rect l="l" t="t" r="r" b="b"/>
            <a:pathLst>
              <a:path w="12192000" h="588645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98348" y="0"/>
            <a:ext cx="836294" cy="723265"/>
            <a:chOff x="498348" y="0"/>
            <a:chExt cx="836294" cy="723265"/>
          </a:xfrm>
        </p:grpSpPr>
        <p:sp>
          <p:nvSpPr>
            <p:cNvPr id="6" name="object 6"/>
            <p:cNvSpPr/>
            <p:nvPr/>
          </p:nvSpPr>
          <p:spPr>
            <a:xfrm>
              <a:off x="498348" y="0"/>
              <a:ext cx="835888" cy="7231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884" y="0"/>
              <a:ext cx="585216" cy="585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206228" y="6074664"/>
            <a:ext cx="1986280" cy="783590"/>
            <a:chOff x="10206228" y="6074664"/>
            <a:chExt cx="1986280" cy="783590"/>
          </a:xfrm>
        </p:grpSpPr>
        <p:sp>
          <p:nvSpPr>
            <p:cNvPr id="9" name="object 9"/>
            <p:cNvSpPr/>
            <p:nvPr/>
          </p:nvSpPr>
          <p:spPr>
            <a:xfrm>
              <a:off x="10206228" y="6074664"/>
              <a:ext cx="1447800" cy="7833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01300" y="6269734"/>
              <a:ext cx="877824" cy="5608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21796" y="6074664"/>
              <a:ext cx="870201" cy="7833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6868" y="6269735"/>
              <a:ext cx="675131" cy="5882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2212" y="6298691"/>
            <a:ext cx="1825752" cy="5593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92323" y="2404998"/>
            <a:ext cx="5982970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algn="ctr">
              <a:lnSpc>
                <a:spcPts val="4745"/>
              </a:lnSpc>
              <a:spcBef>
                <a:spcPts val="95"/>
              </a:spcBef>
            </a:pPr>
            <a:r>
              <a:rPr sz="4000" spc="-665" dirty="0"/>
              <a:t>BLUE</a:t>
            </a:r>
            <a:r>
              <a:rPr sz="4000" spc="-480" dirty="0"/>
              <a:t> </a:t>
            </a:r>
            <a:r>
              <a:rPr sz="4000" spc="-700" dirty="0"/>
              <a:t>CARD</a:t>
            </a:r>
            <a:endParaRPr sz="4000"/>
          </a:p>
          <a:p>
            <a:pPr algn="ctr">
              <a:lnSpc>
                <a:spcPts val="1864"/>
              </a:lnSpc>
            </a:pPr>
            <a:r>
              <a:rPr sz="1600" spc="-120" dirty="0"/>
              <a:t>GUIDING </a:t>
            </a:r>
            <a:r>
              <a:rPr sz="1600" spc="-229" dirty="0"/>
              <a:t>THE </a:t>
            </a:r>
            <a:r>
              <a:rPr sz="1600" spc="-135" dirty="0"/>
              <a:t>DECISIONS </a:t>
            </a:r>
            <a:r>
              <a:rPr sz="1600" spc="-240" dirty="0"/>
              <a:t>FOR </a:t>
            </a:r>
            <a:r>
              <a:rPr sz="1600" spc="-210" dirty="0"/>
              <a:t>BETTER </a:t>
            </a:r>
            <a:r>
              <a:rPr sz="1600" spc="-155" dirty="0"/>
              <a:t>CONCUSSION</a:t>
            </a:r>
            <a:r>
              <a:rPr sz="1600" dirty="0"/>
              <a:t> </a:t>
            </a:r>
            <a:r>
              <a:rPr sz="1600" spc="-185" dirty="0"/>
              <a:t>MANAGEMENT</a:t>
            </a:r>
            <a:endParaRPr sz="1600"/>
          </a:p>
        </p:txBody>
      </p:sp>
      <p:sp>
        <p:nvSpPr>
          <p:cNvPr id="15" name="object 15"/>
          <p:cNvSpPr txBox="1"/>
          <p:nvPr/>
        </p:nvSpPr>
        <p:spPr>
          <a:xfrm>
            <a:off x="4299330" y="3761613"/>
            <a:ext cx="3573779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ts val="2280"/>
              </a:lnSpc>
              <a:spcBef>
                <a:spcPts val="100"/>
              </a:spcBef>
            </a:pPr>
            <a:r>
              <a:rPr sz="2000" i="1" spc="-285" dirty="0">
                <a:solidFill>
                  <a:srgbClr val="FFFFFF"/>
                </a:solidFill>
                <a:latin typeface="Arial"/>
                <a:cs typeface="Arial"/>
              </a:rPr>
              <a:t>WAYNE </a:t>
            </a:r>
            <a:r>
              <a:rPr sz="2000" i="1" spc="-204" dirty="0">
                <a:solidFill>
                  <a:srgbClr val="FFFFFF"/>
                </a:solidFill>
                <a:latin typeface="Arial"/>
                <a:cs typeface="Arial"/>
              </a:rPr>
              <a:t>VILJOEN, </a:t>
            </a:r>
            <a:r>
              <a:rPr sz="1400" i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i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65" dirty="0">
                <a:solidFill>
                  <a:srgbClr val="FFFFFF"/>
                </a:solidFill>
                <a:latin typeface="Arial"/>
                <a:cs typeface="Arial"/>
              </a:rPr>
              <a:t>HD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sz="2000" i="1" spc="-204" dirty="0">
                <a:solidFill>
                  <a:srgbClr val="FFFFFF"/>
                </a:solidFill>
                <a:latin typeface="Arial"/>
                <a:cs typeface="Arial"/>
              </a:rPr>
              <a:t>CLINT </a:t>
            </a:r>
            <a:r>
              <a:rPr sz="2000" i="1" spc="-235" dirty="0">
                <a:solidFill>
                  <a:srgbClr val="FFFFFF"/>
                </a:solidFill>
                <a:latin typeface="Arial"/>
                <a:cs typeface="Arial"/>
              </a:rPr>
              <a:t>READHEAD, </a:t>
            </a:r>
            <a:r>
              <a:rPr sz="1400" i="1" spc="-90" dirty="0">
                <a:solidFill>
                  <a:srgbClr val="FFFFFF"/>
                </a:solidFill>
                <a:latin typeface="Arial"/>
                <a:cs typeface="Arial"/>
              </a:rPr>
              <a:t>B. </a:t>
            </a:r>
            <a:r>
              <a:rPr sz="1400" i="1" spc="-26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1400" i="1" spc="-55" dirty="0">
                <a:solidFill>
                  <a:srgbClr val="FFFFFF"/>
                </a:solidFill>
                <a:latin typeface="Arial"/>
                <a:cs typeface="Arial"/>
              </a:rPr>
              <a:t>HYSIO., </a:t>
            </a:r>
            <a:r>
              <a:rPr sz="1400" i="1" spc="-105" dirty="0">
                <a:solidFill>
                  <a:srgbClr val="FFFFFF"/>
                </a:solidFill>
                <a:latin typeface="Arial"/>
                <a:cs typeface="Arial"/>
              </a:rPr>
              <a:t>M. </a:t>
            </a:r>
            <a:r>
              <a:rPr sz="1400" i="1" spc="-2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i="1" spc="-12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i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i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49396" y="690372"/>
            <a:ext cx="5093208" cy="1562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8767" y="912875"/>
            <a:ext cx="3141345" cy="4619625"/>
            <a:chOff x="48767" y="912875"/>
            <a:chExt cx="3141345" cy="4619625"/>
          </a:xfrm>
        </p:grpSpPr>
        <p:sp>
          <p:nvSpPr>
            <p:cNvPr id="18" name="object 18"/>
            <p:cNvSpPr/>
            <p:nvPr/>
          </p:nvSpPr>
          <p:spPr>
            <a:xfrm>
              <a:off x="48767" y="912875"/>
              <a:ext cx="3140837" cy="46192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839" y="1108029"/>
              <a:ext cx="2562988" cy="40489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182100" y="912875"/>
            <a:ext cx="3009900" cy="4467225"/>
            <a:chOff x="9182100" y="912875"/>
            <a:chExt cx="3009900" cy="4467225"/>
          </a:xfrm>
        </p:grpSpPr>
        <p:sp>
          <p:nvSpPr>
            <p:cNvPr id="21" name="object 21"/>
            <p:cNvSpPr/>
            <p:nvPr/>
          </p:nvSpPr>
          <p:spPr>
            <a:xfrm>
              <a:off x="9182100" y="912875"/>
              <a:ext cx="3009898" cy="44668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77171" y="1107948"/>
              <a:ext cx="2596896" cy="38968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52" y="796543"/>
            <a:ext cx="864362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i="0" spc="195" dirty="0">
                <a:solidFill>
                  <a:srgbClr val="000000"/>
                </a:solidFill>
                <a:latin typeface="Trebuchet MS"/>
                <a:cs typeface="Trebuchet MS"/>
              </a:rPr>
              <a:t>What </a:t>
            </a:r>
            <a:r>
              <a:rPr sz="2650" b="1" i="0" spc="-15" dirty="0">
                <a:solidFill>
                  <a:srgbClr val="000000"/>
                </a:solidFill>
                <a:latin typeface="Trebuchet MS"/>
                <a:cs typeface="Trebuchet MS"/>
              </a:rPr>
              <a:t>are </a:t>
            </a:r>
            <a:r>
              <a:rPr sz="2650" b="1" i="0" spc="-20" dirty="0">
                <a:solidFill>
                  <a:srgbClr val="000000"/>
                </a:solidFill>
                <a:latin typeface="Trebuchet MS"/>
                <a:cs typeface="Trebuchet MS"/>
              </a:rPr>
              <a:t>the </a:t>
            </a:r>
            <a:r>
              <a:rPr sz="2650" b="1" i="0" spc="45" dirty="0">
                <a:solidFill>
                  <a:srgbClr val="000000"/>
                </a:solidFill>
                <a:latin typeface="Trebuchet MS"/>
                <a:cs typeface="Trebuchet MS"/>
              </a:rPr>
              <a:t>main</a:t>
            </a:r>
            <a:r>
              <a:rPr sz="2650" b="1" i="0" spc="-5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50" b="1" i="0" spc="-20" dirty="0">
                <a:solidFill>
                  <a:srgbClr val="000000"/>
                </a:solidFill>
                <a:latin typeface="Trebuchet MS"/>
                <a:cs typeface="Trebuchet MS"/>
              </a:rPr>
              <a:t>racial </a:t>
            </a:r>
            <a:r>
              <a:rPr sz="2650" b="1" i="0" spc="25" dirty="0">
                <a:solidFill>
                  <a:srgbClr val="000000"/>
                </a:solidFill>
                <a:latin typeface="Trebuchet MS"/>
                <a:cs typeface="Trebuchet MS"/>
              </a:rPr>
              <a:t>groups </a:t>
            </a:r>
            <a:r>
              <a:rPr sz="2650" b="1" i="0" spc="-25" dirty="0">
                <a:solidFill>
                  <a:srgbClr val="000000"/>
                </a:solidFill>
                <a:latin typeface="Trebuchet MS"/>
                <a:cs typeface="Trebuchet MS"/>
              </a:rPr>
              <a:t>receiving </a:t>
            </a:r>
            <a:r>
              <a:rPr sz="2650" b="1" i="0" spc="35" dirty="0">
                <a:solidFill>
                  <a:srgbClr val="0000FF"/>
                </a:solidFill>
                <a:latin typeface="Trebuchet MS"/>
                <a:cs typeface="Trebuchet MS"/>
              </a:rPr>
              <a:t>Blue </a:t>
            </a:r>
            <a:r>
              <a:rPr sz="2650" b="1" i="0" spc="50" dirty="0">
                <a:solidFill>
                  <a:srgbClr val="0000FF"/>
                </a:solidFill>
                <a:latin typeface="Trebuchet MS"/>
                <a:cs typeface="Trebuchet MS"/>
              </a:rPr>
              <a:t>Cards</a:t>
            </a:r>
            <a:r>
              <a:rPr sz="2650" b="1" i="0" spc="50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" y="2095500"/>
            <a:ext cx="5462016" cy="2848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714" y="2613882"/>
            <a:ext cx="2191385" cy="337820"/>
          </a:xfrm>
          <a:custGeom>
            <a:avLst/>
            <a:gdLst/>
            <a:ahLst/>
            <a:cxnLst/>
            <a:rect l="l" t="t" r="r" b="b"/>
            <a:pathLst>
              <a:path w="2191385" h="337819">
                <a:moveTo>
                  <a:pt x="2190826" y="0"/>
                </a:moveTo>
                <a:lnTo>
                  <a:pt x="0" y="0"/>
                </a:lnTo>
                <a:lnTo>
                  <a:pt x="0" y="337312"/>
                </a:lnTo>
                <a:lnTo>
                  <a:pt x="2190826" y="337312"/>
                </a:lnTo>
                <a:lnTo>
                  <a:pt x="219082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0311" y="2290420"/>
          <a:ext cx="4899025" cy="2279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741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b="1" spc="30" dirty="0">
                          <a:latin typeface="Carlito"/>
                          <a:cs typeface="Carlito"/>
                        </a:rPr>
                        <a:t>Count </a:t>
                      </a:r>
                      <a:r>
                        <a:rPr sz="1900" b="1" spc="1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1900" b="1" spc="-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00" b="1" spc="20" dirty="0">
                          <a:latin typeface="Carlito"/>
                          <a:cs typeface="Carlito"/>
                        </a:rPr>
                        <a:t>BCNumber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9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b="1" spc="5" dirty="0">
                          <a:latin typeface="Carlito"/>
                          <a:cs typeface="Carlito"/>
                        </a:rPr>
                        <a:t>Player</a:t>
                      </a:r>
                      <a:r>
                        <a:rPr sz="1900" b="1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00" b="1" dirty="0">
                          <a:latin typeface="Carlito"/>
                          <a:cs typeface="Carlito"/>
                        </a:rPr>
                        <a:t>Ethnicity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spc="20" dirty="0">
                          <a:latin typeface="Carlito"/>
                          <a:cs typeface="Carlito"/>
                        </a:rPr>
                        <a:t>Total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b="1" spc="10" dirty="0">
                          <a:latin typeface="Carlito"/>
                          <a:cs typeface="Carlito"/>
                        </a:rPr>
                        <a:t>Percentage</a:t>
                      </a:r>
                      <a:r>
                        <a:rPr sz="19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00" b="1" spc="10" dirty="0">
                          <a:latin typeface="Carlito"/>
                          <a:cs typeface="Carlito"/>
                        </a:rPr>
                        <a:t>(%)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5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spc="-15" dirty="0">
                          <a:latin typeface="Carlito"/>
                          <a:cs typeface="Carlito"/>
                        </a:rPr>
                        <a:t>White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spc="-15" dirty="0">
                          <a:latin typeface="Carlito"/>
                          <a:cs typeface="Carlito"/>
                        </a:rPr>
                        <a:t>92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spc="5" dirty="0">
                          <a:latin typeface="Carlito"/>
                          <a:cs typeface="Carlito"/>
                        </a:rPr>
                        <a:t>52.3%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08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spc="5" dirty="0">
                          <a:latin typeface="Carlito"/>
                          <a:cs typeface="Carlito"/>
                        </a:rPr>
                        <a:t>African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spc="-15" dirty="0">
                          <a:latin typeface="Carlito"/>
                          <a:cs typeface="Carlito"/>
                        </a:rPr>
                        <a:t>58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spc="5" dirty="0">
                          <a:latin typeface="Carlito"/>
                          <a:cs typeface="Carlito"/>
                        </a:rPr>
                        <a:t>33.0%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5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spc="5" dirty="0">
                          <a:latin typeface="Carlito"/>
                          <a:cs typeface="Carlito"/>
                        </a:rPr>
                        <a:t>Coloured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spc="-15" dirty="0">
                          <a:latin typeface="Carlito"/>
                          <a:cs typeface="Carlito"/>
                        </a:rPr>
                        <a:t>26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spc="5" dirty="0">
                          <a:latin typeface="Carlito"/>
                          <a:cs typeface="Carlito"/>
                        </a:rPr>
                        <a:t>14.8%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08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spc="-20" dirty="0">
                          <a:latin typeface="Carlito"/>
                          <a:cs typeface="Carlito"/>
                        </a:rPr>
                        <a:t>(blank)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900" dirty="0">
                          <a:latin typeface="Carlito"/>
                          <a:cs typeface="Carlito"/>
                        </a:rPr>
                        <a:t>2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47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b="1" spc="-10" dirty="0">
                          <a:latin typeface="Carlito"/>
                          <a:cs typeface="Carlito"/>
                        </a:rPr>
                        <a:t>Grand</a:t>
                      </a:r>
                      <a:r>
                        <a:rPr sz="1900" b="1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900" b="1" spc="5" dirty="0">
                          <a:latin typeface="Carlito"/>
                          <a:cs typeface="Carlito"/>
                        </a:rPr>
                        <a:t>Total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b="1" spc="-15" dirty="0">
                          <a:latin typeface="Carlito"/>
                          <a:cs typeface="Carlito"/>
                        </a:rPr>
                        <a:t>178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900" b="1" spc="-5" dirty="0">
                          <a:latin typeface="Carlito"/>
                          <a:cs typeface="Carlito"/>
                        </a:rPr>
                        <a:t>100.0%</a:t>
                      </a:r>
                      <a:endParaRPr sz="19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118559" y="2641247"/>
            <a:ext cx="282579" cy="283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123688" y="1469085"/>
            <a:ext cx="7068820" cy="4456430"/>
            <a:chOff x="5123688" y="1469085"/>
            <a:chExt cx="7068820" cy="4456430"/>
          </a:xfrm>
        </p:grpSpPr>
        <p:sp>
          <p:nvSpPr>
            <p:cNvPr id="9" name="object 9"/>
            <p:cNvSpPr/>
            <p:nvPr/>
          </p:nvSpPr>
          <p:spPr>
            <a:xfrm>
              <a:off x="5123688" y="1469085"/>
              <a:ext cx="7068311" cy="445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18760" y="1664208"/>
              <a:ext cx="6656832" cy="388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64863" y="6453632"/>
            <a:ext cx="326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Trebuchet MS"/>
                <a:cs typeface="Trebuchet MS"/>
              </a:rPr>
              <a:t>March </a:t>
            </a:r>
            <a:r>
              <a:rPr sz="1800" spc="-45" dirty="0">
                <a:latin typeface="Trebuchet MS"/>
                <a:cs typeface="Trebuchet MS"/>
              </a:rPr>
              <a:t>2019 </a:t>
            </a:r>
            <a:r>
              <a:rPr sz="1800" spc="3025" dirty="0">
                <a:latin typeface="Wingdings"/>
                <a:cs typeface="Wingdings"/>
              </a:rPr>
              <a:t>→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31 </a:t>
            </a:r>
            <a:r>
              <a:rPr sz="1800" spc="-55" dirty="0">
                <a:latin typeface="Trebuchet MS"/>
                <a:cs typeface="Trebuchet MS"/>
              </a:rPr>
              <a:t>December </a:t>
            </a:r>
            <a:r>
              <a:rPr sz="1800" spc="-795" dirty="0">
                <a:latin typeface="Trebuchet MS"/>
                <a:cs typeface="Trebuchet MS"/>
              </a:rPr>
              <a:t>2021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644"/>
            <a:ext cx="12192000" cy="5689600"/>
          </a:xfrm>
          <a:custGeom>
            <a:avLst/>
            <a:gdLst/>
            <a:ahLst/>
            <a:cxnLst/>
            <a:rect l="l" t="t" r="r" b="b"/>
            <a:pathLst>
              <a:path w="12192000" h="5689600">
                <a:moveTo>
                  <a:pt x="12192000" y="0"/>
                </a:moveTo>
                <a:lnTo>
                  <a:pt x="0" y="0"/>
                </a:lnTo>
                <a:lnTo>
                  <a:pt x="0" y="5689092"/>
                </a:lnTo>
                <a:lnTo>
                  <a:pt x="12192000" y="56890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69734"/>
            <a:ext cx="12192000" cy="588645"/>
          </a:xfrm>
          <a:custGeom>
            <a:avLst/>
            <a:gdLst/>
            <a:ahLst/>
            <a:cxnLst/>
            <a:rect l="l" t="t" r="r" b="b"/>
            <a:pathLst>
              <a:path w="12192000" h="588645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8620" y="3177565"/>
            <a:ext cx="2500630" cy="2498725"/>
            <a:chOff x="388620" y="3177565"/>
            <a:chExt cx="2500630" cy="2498725"/>
          </a:xfrm>
        </p:grpSpPr>
        <p:sp>
          <p:nvSpPr>
            <p:cNvPr id="6" name="object 6"/>
            <p:cNvSpPr/>
            <p:nvPr/>
          </p:nvSpPr>
          <p:spPr>
            <a:xfrm>
              <a:off x="388620" y="3177565"/>
              <a:ext cx="2500122" cy="24985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004" y="3217163"/>
              <a:ext cx="2395728" cy="2394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2212" y="6298691"/>
            <a:ext cx="1825752" cy="559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206228" y="6074664"/>
            <a:ext cx="1986280" cy="783590"/>
            <a:chOff x="10206228" y="6074664"/>
            <a:chExt cx="1986280" cy="783590"/>
          </a:xfrm>
        </p:grpSpPr>
        <p:sp>
          <p:nvSpPr>
            <p:cNvPr id="10" name="object 10"/>
            <p:cNvSpPr/>
            <p:nvPr/>
          </p:nvSpPr>
          <p:spPr>
            <a:xfrm>
              <a:off x="10206228" y="6074664"/>
              <a:ext cx="1447800" cy="7833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01300" y="6269734"/>
              <a:ext cx="877824" cy="5608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21796" y="6074664"/>
              <a:ext cx="870201" cy="7833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6868" y="6269735"/>
              <a:ext cx="675131" cy="5882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08732" y="3217164"/>
            <a:ext cx="8778240" cy="2394585"/>
          </a:xfrm>
          <a:prstGeom prst="rect">
            <a:avLst/>
          </a:prstGeom>
          <a:solidFill>
            <a:srgbClr val="0D5363">
              <a:alpha val="83921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500">
              <a:latin typeface="Times New Roman"/>
              <a:cs typeface="Times New Roman"/>
            </a:endParaRPr>
          </a:p>
          <a:p>
            <a:pPr marR="10160" algn="ctr">
              <a:lnSpc>
                <a:spcPct val="100000"/>
              </a:lnSpc>
            </a:pPr>
            <a:r>
              <a:rPr sz="4400" i="1" spc="-49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44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i="1" spc="-715" dirty="0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975" y="868527"/>
            <a:ext cx="10276205" cy="470852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i="1" spc="-360" dirty="0">
                <a:latin typeface="Trebuchet MS"/>
                <a:cs typeface="Trebuchet MS"/>
              </a:rPr>
              <a:t>It’s </a:t>
            </a:r>
            <a:r>
              <a:rPr sz="3200" i="1" spc="-345" dirty="0">
                <a:latin typeface="Trebuchet MS"/>
                <a:cs typeface="Trebuchet MS"/>
              </a:rPr>
              <a:t>all </a:t>
            </a:r>
            <a:r>
              <a:rPr sz="3200" i="1" spc="-300" dirty="0">
                <a:latin typeface="Trebuchet MS"/>
                <a:cs typeface="Trebuchet MS"/>
              </a:rPr>
              <a:t>about </a:t>
            </a:r>
            <a:r>
              <a:rPr sz="3200" i="1" spc="-320" dirty="0">
                <a:latin typeface="Trebuchet MS"/>
                <a:cs typeface="Trebuchet MS"/>
              </a:rPr>
              <a:t>player</a:t>
            </a:r>
            <a:r>
              <a:rPr sz="3200" i="1" spc="-525" dirty="0">
                <a:latin typeface="Trebuchet MS"/>
                <a:cs typeface="Trebuchet MS"/>
              </a:rPr>
              <a:t> </a:t>
            </a:r>
            <a:r>
              <a:rPr sz="3200" i="1" spc="-335" dirty="0">
                <a:latin typeface="Trebuchet MS"/>
                <a:cs typeface="Trebuchet MS"/>
              </a:rPr>
              <a:t>safety!</a:t>
            </a:r>
            <a:endParaRPr sz="3200">
              <a:latin typeface="Trebuchet MS"/>
              <a:cs typeface="Trebuchet MS"/>
            </a:endParaRPr>
          </a:p>
          <a:p>
            <a:pPr marL="393700" indent="-3810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i="1" spc="-295" dirty="0">
                <a:latin typeface="Trebuchet MS"/>
                <a:cs typeface="Trebuchet MS"/>
              </a:rPr>
              <a:t>‘Recognise </a:t>
            </a:r>
            <a:r>
              <a:rPr sz="3200" i="1" spc="-240" dirty="0">
                <a:latin typeface="Trebuchet MS"/>
                <a:cs typeface="Trebuchet MS"/>
              </a:rPr>
              <a:t>and </a:t>
            </a:r>
            <a:r>
              <a:rPr sz="3200" i="1" spc="-335" dirty="0">
                <a:latin typeface="Trebuchet MS"/>
                <a:cs typeface="Trebuchet MS"/>
              </a:rPr>
              <a:t>Remove’ </a:t>
            </a:r>
            <a:r>
              <a:rPr sz="3200" i="1" spc="-175" dirty="0">
                <a:latin typeface="Trebuchet MS"/>
                <a:cs typeface="Trebuchet MS"/>
              </a:rPr>
              <a:t>as </a:t>
            </a:r>
            <a:r>
              <a:rPr sz="3200" i="1" spc="-290" dirty="0">
                <a:latin typeface="Trebuchet MS"/>
                <a:cs typeface="Trebuchet MS"/>
              </a:rPr>
              <a:t>per </a:t>
            </a:r>
            <a:r>
              <a:rPr sz="3200" i="1" spc="-350" dirty="0">
                <a:latin typeface="Trebuchet MS"/>
                <a:cs typeface="Trebuchet MS"/>
              </a:rPr>
              <a:t>the</a:t>
            </a:r>
            <a:r>
              <a:rPr sz="3200" i="1" spc="-110" dirty="0">
                <a:latin typeface="Trebuchet MS"/>
                <a:cs typeface="Trebuchet MS"/>
              </a:rPr>
              <a:t> </a:t>
            </a:r>
            <a:r>
              <a:rPr sz="3200" i="1" spc="-285" dirty="0">
                <a:latin typeface="Trebuchet MS"/>
                <a:cs typeface="Trebuchet MS"/>
              </a:rPr>
              <a:t>Laws!</a:t>
            </a:r>
            <a:endParaRPr sz="3200">
              <a:latin typeface="Trebuchet MS"/>
              <a:cs typeface="Trebuchet MS"/>
            </a:endParaRPr>
          </a:p>
          <a:p>
            <a:pPr marL="393700" indent="-3810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i="1" spc="-290" dirty="0">
                <a:latin typeface="Trebuchet MS"/>
                <a:cs typeface="Trebuchet MS"/>
              </a:rPr>
              <a:t>Creating </a:t>
            </a:r>
            <a:r>
              <a:rPr sz="3200" i="1" spc="-315" dirty="0">
                <a:latin typeface="Trebuchet MS"/>
                <a:cs typeface="Trebuchet MS"/>
              </a:rPr>
              <a:t>greater </a:t>
            </a:r>
            <a:r>
              <a:rPr sz="3200" i="1" spc="-270" dirty="0">
                <a:latin typeface="Trebuchet MS"/>
                <a:cs typeface="Trebuchet MS"/>
              </a:rPr>
              <a:t>awareness </a:t>
            </a:r>
            <a:r>
              <a:rPr sz="3200" i="1" spc="-280" dirty="0">
                <a:latin typeface="Trebuchet MS"/>
                <a:cs typeface="Trebuchet MS"/>
              </a:rPr>
              <a:t>around</a:t>
            </a:r>
            <a:r>
              <a:rPr sz="3200" i="1" spc="-204" dirty="0">
                <a:latin typeface="Trebuchet MS"/>
                <a:cs typeface="Trebuchet MS"/>
              </a:rPr>
              <a:t> </a:t>
            </a:r>
            <a:r>
              <a:rPr sz="3200" i="1" spc="-245" dirty="0">
                <a:latin typeface="Trebuchet MS"/>
                <a:cs typeface="Trebuchet MS"/>
              </a:rPr>
              <a:t>concussions</a:t>
            </a:r>
            <a:endParaRPr sz="3200">
              <a:latin typeface="Trebuchet MS"/>
              <a:cs typeface="Trebuchet MS"/>
            </a:endParaRPr>
          </a:p>
          <a:p>
            <a:pPr marL="393700" indent="-3810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i="1" spc="-300" dirty="0">
                <a:latin typeface="Trebuchet MS"/>
                <a:cs typeface="Trebuchet MS"/>
              </a:rPr>
              <a:t>Blue </a:t>
            </a:r>
            <a:r>
              <a:rPr sz="3200" i="1" spc="-254" dirty="0">
                <a:latin typeface="Trebuchet MS"/>
                <a:cs typeface="Trebuchet MS"/>
              </a:rPr>
              <a:t>Card </a:t>
            </a:r>
            <a:r>
              <a:rPr sz="3200" i="1" spc="-305" dirty="0">
                <a:latin typeface="Trebuchet MS"/>
                <a:cs typeface="Trebuchet MS"/>
              </a:rPr>
              <a:t>Implementation </a:t>
            </a:r>
            <a:r>
              <a:rPr sz="3200" i="1" spc="-240" dirty="0">
                <a:latin typeface="Trebuchet MS"/>
                <a:cs typeface="Trebuchet MS"/>
              </a:rPr>
              <a:t>and </a:t>
            </a:r>
            <a:r>
              <a:rPr sz="3200" i="1" spc="-320" dirty="0">
                <a:latin typeface="Trebuchet MS"/>
                <a:cs typeface="Trebuchet MS"/>
              </a:rPr>
              <a:t>online</a:t>
            </a:r>
            <a:r>
              <a:rPr sz="3200" i="1" spc="15" dirty="0">
                <a:latin typeface="Trebuchet MS"/>
                <a:cs typeface="Trebuchet MS"/>
              </a:rPr>
              <a:t> </a:t>
            </a:r>
            <a:r>
              <a:rPr sz="3200" i="1" spc="-275" dirty="0">
                <a:latin typeface="Trebuchet MS"/>
                <a:cs typeface="Trebuchet MS"/>
              </a:rPr>
              <a:t>Reporting</a:t>
            </a:r>
            <a:endParaRPr sz="3200">
              <a:latin typeface="Trebuchet MS"/>
              <a:cs typeface="Trebuchet MS"/>
            </a:endParaRPr>
          </a:p>
          <a:p>
            <a:pPr marL="393700" indent="-3810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i="1" spc="-250" dirty="0">
                <a:latin typeface="Trebuchet MS"/>
                <a:cs typeface="Trebuchet MS"/>
              </a:rPr>
              <a:t>Increased </a:t>
            </a:r>
            <a:r>
              <a:rPr sz="3200" i="1" spc="-220" dirty="0">
                <a:latin typeface="Trebuchet MS"/>
                <a:cs typeface="Trebuchet MS"/>
              </a:rPr>
              <a:t>access </a:t>
            </a:r>
            <a:r>
              <a:rPr sz="3200" i="1" spc="-365" dirty="0">
                <a:latin typeface="Trebuchet MS"/>
                <a:cs typeface="Trebuchet MS"/>
              </a:rPr>
              <a:t>to </a:t>
            </a:r>
            <a:r>
              <a:rPr sz="3200" i="1" spc="-315" dirty="0">
                <a:latin typeface="Trebuchet MS"/>
                <a:cs typeface="Trebuchet MS"/>
              </a:rPr>
              <a:t>correct </a:t>
            </a:r>
            <a:r>
              <a:rPr sz="3200" i="1" spc="-300" dirty="0">
                <a:latin typeface="Trebuchet MS"/>
                <a:cs typeface="Trebuchet MS"/>
              </a:rPr>
              <a:t>advice </a:t>
            </a:r>
            <a:r>
              <a:rPr sz="3200" i="1" spc="-370" dirty="0">
                <a:latin typeface="Trebuchet MS"/>
                <a:cs typeface="Trebuchet MS"/>
              </a:rPr>
              <a:t>for </a:t>
            </a:r>
            <a:r>
              <a:rPr sz="3200" i="1" spc="-300" dirty="0">
                <a:latin typeface="Trebuchet MS"/>
                <a:cs typeface="Trebuchet MS"/>
              </a:rPr>
              <a:t>those </a:t>
            </a:r>
            <a:r>
              <a:rPr sz="3200" i="1" spc="-285" dirty="0">
                <a:latin typeface="Trebuchet MS"/>
                <a:cs typeface="Trebuchet MS"/>
              </a:rPr>
              <a:t>closest </a:t>
            </a:r>
            <a:r>
              <a:rPr sz="3200" i="1" spc="-365" dirty="0">
                <a:latin typeface="Trebuchet MS"/>
                <a:cs typeface="Trebuchet MS"/>
              </a:rPr>
              <a:t>to </a:t>
            </a:r>
            <a:r>
              <a:rPr sz="3200" i="1" spc="-350" dirty="0">
                <a:latin typeface="Trebuchet MS"/>
                <a:cs typeface="Trebuchet MS"/>
              </a:rPr>
              <a:t>the</a:t>
            </a:r>
            <a:r>
              <a:rPr sz="3200" i="1" spc="185" dirty="0">
                <a:latin typeface="Trebuchet MS"/>
                <a:cs typeface="Trebuchet MS"/>
              </a:rPr>
              <a:t> </a:t>
            </a:r>
            <a:r>
              <a:rPr sz="3200" i="1" spc="-320" dirty="0">
                <a:latin typeface="Trebuchet MS"/>
                <a:cs typeface="Trebuchet MS"/>
              </a:rPr>
              <a:t>player</a:t>
            </a:r>
            <a:endParaRPr sz="3200">
              <a:latin typeface="Trebuchet MS"/>
              <a:cs typeface="Trebuchet MS"/>
            </a:endParaRPr>
          </a:p>
          <a:p>
            <a:pPr marL="393700" indent="-3810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i="1" spc="-240" dirty="0">
                <a:latin typeface="Trebuchet MS"/>
                <a:cs typeface="Trebuchet MS"/>
              </a:rPr>
              <a:t>Expanding </a:t>
            </a:r>
            <a:r>
              <a:rPr sz="3200" i="1" spc="-350" dirty="0">
                <a:latin typeface="Trebuchet MS"/>
                <a:cs typeface="Trebuchet MS"/>
              </a:rPr>
              <a:t>the </a:t>
            </a:r>
            <a:r>
              <a:rPr sz="3200" i="1" spc="-305" dirty="0">
                <a:latin typeface="Trebuchet MS"/>
                <a:cs typeface="Trebuchet MS"/>
              </a:rPr>
              <a:t>medical </a:t>
            </a:r>
            <a:r>
              <a:rPr sz="3200" i="1" spc="-315" dirty="0">
                <a:latin typeface="Trebuchet MS"/>
                <a:cs typeface="Trebuchet MS"/>
              </a:rPr>
              <a:t>doctor </a:t>
            </a:r>
            <a:r>
              <a:rPr sz="3200" i="1" spc="-250" dirty="0">
                <a:latin typeface="Trebuchet MS"/>
                <a:cs typeface="Trebuchet MS"/>
              </a:rPr>
              <a:t>concussion </a:t>
            </a:r>
            <a:r>
              <a:rPr sz="3200" i="1" spc="-315" dirty="0">
                <a:latin typeface="Trebuchet MS"/>
                <a:cs typeface="Trebuchet MS"/>
              </a:rPr>
              <a:t>network </a:t>
            </a:r>
            <a:r>
              <a:rPr sz="3200" i="1" spc="-320" dirty="0">
                <a:latin typeface="Trebuchet MS"/>
                <a:cs typeface="Trebuchet MS"/>
              </a:rPr>
              <a:t>in</a:t>
            </a:r>
            <a:r>
              <a:rPr sz="3200" i="1" spc="-484" dirty="0">
                <a:latin typeface="Trebuchet MS"/>
                <a:cs typeface="Trebuchet MS"/>
              </a:rPr>
              <a:t> </a:t>
            </a:r>
            <a:r>
              <a:rPr sz="3200" i="1" spc="-315" dirty="0">
                <a:latin typeface="Trebuchet MS"/>
                <a:cs typeface="Trebuchet MS"/>
              </a:rPr>
              <a:t>rugby </a:t>
            </a:r>
            <a:r>
              <a:rPr sz="3200" i="1" spc="-295" dirty="0">
                <a:latin typeface="Trebuchet MS"/>
                <a:cs typeface="Trebuchet MS"/>
              </a:rPr>
              <a:t>union</a:t>
            </a:r>
            <a:endParaRPr sz="3200">
              <a:latin typeface="Trebuchet MS"/>
              <a:cs typeface="Trebuchet MS"/>
            </a:endParaRPr>
          </a:p>
          <a:p>
            <a:pPr marL="393700" indent="-3810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i="1" spc="-275" dirty="0">
                <a:latin typeface="Trebuchet MS"/>
                <a:cs typeface="Trebuchet MS"/>
              </a:rPr>
              <a:t>Best </a:t>
            </a:r>
            <a:r>
              <a:rPr sz="3200" i="1" spc="-305" dirty="0">
                <a:latin typeface="Trebuchet MS"/>
                <a:cs typeface="Trebuchet MS"/>
              </a:rPr>
              <a:t>practice </a:t>
            </a:r>
            <a:r>
              <a:rPr sz="3200" i="1" spc="-285" dirty="0">
                <a:latin typeface="Trebuchet MS"/>
                <a:cs typeface="Trebuchet MS"/>
              </a:rPr>
              <a:t>management </a:t>
            </a:r>
            <a:r>
              <a:rPr sz="3200" i="1" spc="-365" dirty="0">
                <a:latin typeface="Trebuchet MS"/>
                <a:cs typeface="Trebuchet MS"/>
              </a:rPr>
              <a:t>for </a:t>
            </a:r>
            <a:r>
              <a:rPr sz="3200" i="1" spc="-320" dirty="0">
                <a:latin typeface="Trebuchet MS"/>
                <a:cs typeface="Trebuchet MS"/>
              </a:rPr>
              <a:t>community </a:t>
            </a:r>
            <a:r>
              <a:rPr sz="3200" i="1" spc="-280" dirty="0">
                <a:latin typeface="Trebuchet MS"/>
                <a:cs typeface="Trebuchet MS"/>
              </a:rPr>
              <a:t>Rugby </a:t>
            </a:r>
            <a:r>
              <a:rPr sz="3200" i="1" spc="-245" dirty="0">
                <a:latin typeface="Trebuchet MS"/>
                <a:cs typeface="Trebuchet MS"/>
              </a:rPr>
              <a:t>Union</a:t>
            </a:r>
            <a:r>
              <a:rPr sz="3200" i="1" spc="10" dirty="0">
                <a:latin typeface="Trebuchet MS"/>
                <a:cs typeface="Trebuchet MS"/>
              </a:rPr>
              <a:t> </a:t>
            </a:r>
            <a:r>
              <a:rPr sz="3200" i="1" spc="-290" dirty="0">
                <a:latin typeface="Trebuchet MS"/>
                <a:cs typeface="Trebuchet MS"/>
              </a:rPr>
              <a:t>players</a:t>
            </a:r>
            <a:endParaRPr sz="3200">
              <a:latin typeface="Trebuchet MS"/>
              <a:cs typeface="Trebuchet MS"/>
            </a:endParaRPr>
          </a:p>
          <a:p>
            <a:pPr marL="393700" indent="-3810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i="1" spc="-235" dirty="0">
                <a:latin typeface="Trebuchet MS"/>
                <a:cs typeface="Trebuchet MS"/>
              </a:rPr>
              <a:t>Less </a:t>
            </a:r>
            <a:r>
              <a:rPr sz="3200" i="1" spc="-240" dirty="0">
                <a:latin typeface="Trebuchet MS"/>
                <a:cs typeface="Trebuchet MS"/>
              </a:rPr>
              <a:t>risk </a:t>
            </a:r>
            <a:r>
              <a:rPr sz="3200" i="1" spc="-365" dirty="0">
                <a:latin typeface="Trebuchet MS"/>
                <a:cs typeface="Trebuchet MS"/>
              </a:rPr>
              <a:t>for </a:t>
            </a:r>
            <a:r>
              <a:rPr sz="3200" i="1" spc="-320" dirty="0">
                <a:latin typeface="Trebuchet MS"/>
                <a:cs typeface="Trebuchet MS"/>
              </a:rPr>
              <a:t>players; </a:t>
            </a:r>
            <a:r>
              <a:rPr sz="3200" i="1" spc="-380" dirty="0">
                <a:latin typeface="Trebuchet MS"/>
                <a:cs typeface="Trebuchet MS"/>
              </a:rPr>
              <a:t>fewer </a:t>
            </a:r>
            <a:r>
              <a:rPr sz="3200" i="1" spc="-290" dirty="0">
                <a:latin typeface="Trebuchet MS"/>
                <a:cs typeface="Trebuchet MS"/>
              </a:rPr>
              <a:t>catastrophic</a:t>
            </a:r>
            <a:r>
              <a:rPr sz="3200" i="1" spc="-465" dirty="0">
                <a:latin typeface="Trebuchet MS"/>
                <a:cs typeface="Trebuchet MS"/>
              </a:rPr>
              <a:t> </a:t>
            </a:r>
            <a:r>
              <a:rPr sz="3200" i="1" spc="-290" dirty="0">
                <a:latin typeface="Trebuchet MS"/>
                <a:cs typeface="Trebuchet MS"/>
              </a:rPr>
              <a:t>outcomes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254" y="806577"/>
            <a:ext cx="315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9" dirty="0">
                <a:solidFill>
                  <a:srgbClr val="252525"/>
                </a:solidFill>
              </a:rPr>
              <a:t>ACKNOWLEDGEMENTS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628648"/>
            <a:ext cx="2935605" cy="5187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5080" indent="-228600">
              <a:lnSpc>
                <a:spcPts val="1839"/>
              </a:lnSpc>
              <a:spcBef>
                <a:spcPts val="33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b="1" spc="-45" dirty="0">
                <a:solidFill>
                  <a:srgbClr val="252525"/>
                </a:solidFill>
                <a:latin typeface="Arial"/>
                <a:cs typeface="Arial"/>
              </a:rPr>
              <a:t>14 </a:t>
            </a:r>
            <a:r>
              <a:rPr sz="1700" b="1" spc="-120" dirty="0">
                <a:solidFill>
                  <a:srgbClr val="252525"/>
                </a:solidFill>
                <a:latin typeface="Arial"/>
                <a:cs typeface="Arial"/>
              </a:rPr>
              <a:t>Provincial </a:t>
            </a:r>
            <a:r>
              <a:rPr sz="1700" b="1" spc="-175" dirty="0">
                <a:solidFill>
                  <a:srgbClr val="252525"/>
                </a:solidFill>
                <a:latin typeface="Arial"/>
                <a:cs typeface="Arial"/>
              </a:rPr>
              <a:t>Unions </a:t>
            </a:r>
            <a:r>
              <a:rPr sz="1700" b="1" spc="-165" dirty="0">
                <a:solidFill>
                  <a:srgbClr val="252525"/>
                </a:solidFill>
                <a:latin typeface="Arial"/>
                <a:cs typeface="Arial"/>
              </a:rPr>
              <a:t>and </a:t>
            </a:r>
            <a:r>
              <a:rPr sz="1700" b="1" spc="-70" dirty="0">
                <a:solidFill>
                  <a:srgbClr val="252525"/>
                </a:solidFill>
                <a:latin typeface="Arial"/>
                <a:cs typeface="Arial"/>
              </a:rPr>
              <a:t>their  </a:t>
            </a:r>
            <a:r>
              <a:rPr sz="1700" b="1" spc="-135" dirty="0">
                <a:solidFill>
                  <a:srgbClr val="252525"/>
                </a:solidFill>
                <a:latin typeface="Arial"/>
                <a:cs typeface="Arial"/>
              </a:rPr>
              <a:t>BokSmart</a:t>
            </a:r>
            <a:r>
              <a:rPr sz="17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252525"/>
                </a:solidFill>
                <a:latin typeface="Arial"/>
                <a:cs typeface="Arial"/>
              </a:rPr>
              <a:t>reps: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233371"/>
            <a:ext cx="1381760" cy="380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Linston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0" dirty="0">
                <a:solidFill>
                  <a:srgbClr val="252525"/>
                </a:solidFill>
                <a:latin typeface="Arial"/>
                <a:cs typeface="Arial"/>
              </a:rPr>
              <a:t>Manuels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David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Dobela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Hennie </a:t>
            </a:r>
            <a:r>
              <a:rPr sz="1100" i="1" spc="-190" dirty="0">
                <a:solidFill>
                  <a:srgbClr val="252525"/>
                </a:solidFill>
                <a:latin typeface="Arial"/>
                <a:cs typeface="Arial"/>
              </a:rPr>
              <a:t>Janse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van</a:t>
            </a:r>
            <a:r>
              <a:rPr sz="1100" i="1" spc="-1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Vuuren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14" dirty="0">
                <a:solidFill>
                  <a:srgbClr val="252525"/>
                </a:solidFill>
                <a:latin typeface="Arial"/>
                <a:cs typeface="Arial"/>
              </a:rPr>
              <a:t>Martin </a:t>
            </a:r>
            <a:r>
              <a:rPr sz="1100" i="1" spc="-170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85" dirty="0">
                <a:solidFill>
                  <a:srgbClr val="252525"/>
                </a:solidFill>
                <a:latin typeface="Arial"/>
                <a:cs typeface="Arial"/>
              </a:rPr>
              <a:t>Vos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25" dirty="0">
                <a:solidFill>
                  <a:srgbClr val="252525"/>
                </a:solidFill>
                <a:latin typeface="Arial"/>
                <a:cs typeface="Arial"/>
              </a:rPr>
              <a:t>Neville</a:t>
            </a:r>
            <a:r>
              <a:rPr sz="1100" i="1" spc="-22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200" dirty="0">
                <a:solidFill>
                  <a:srgbClr val="252525"/>
                </a:solidFill>
                <a:latin typeface="Arial"/>
                <a:cs typeface="Arial"/>
              </a:rPr>
              <a:t>Jonas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Selvyn</a:t>
            </a:r>
            <a:r>
              <a:rPr sz="1100" i="1" spc="-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Colby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8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Kat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Swanepoel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Steps </a:t>
            </a:r>
            <a:r>
              <a:rPr sz="1100" i="1" spc="-130" dirty="0">
                <a:solidFill>
                  <a:srgbClr val="252525"/>
                </a:solidFill>
                <a:latin typeface="Arial"/>
                <a:cs typeface="Arial"/>
              </a:rPr>
              <a:t>(Stefan)</a:t>
            </a: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25" dirty="0">
                <a:solidFill>
                  <a:srgbClr val="252525"/>
                </a:solidFill>
                <a:latin typeface="Arial"/>
                <a:cs typeface="Arial"/>
              </a:rPr>
              <a:t>Pretorius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Henry</a:t>
            </a:r>
            <a:r>
              <a:rPr sz="1100" i="1" spc="-1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Stewart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80" dirty="0">
                <a:solidFill>
                  <a:srgbClr val="252525"/>
                </a:solidFill>
                <a:latin typeface="Arial"/>
                <a:cs typeface="Arial"/>
              </a:rPr>
              <a:t>Timmy</a:t>
            </a:r>
            <a:r>
              <a:rPr sz="1100" i="1" spc="-1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Goodwin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200" dirty="0">
                <a:solidFill>
                  <a:srgbClr val="252525"/>
                </a:solidFill>
                <a:latin typeface="Arial"/>
                <a:cs typeface="Arial"/>
              </a:rPr>
              <a:t>Oubaas</a:t>
            </a:r>
            <a:r>
              <a:rPr sz="1100" i="1" spc="-1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Coetzer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Archie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 Sehlako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8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14" dirty="0">
                <a:solidFill>
                  <a:srgbClr val="252525"/>
                </a:solidFill>
                <a:latin typeface="Arial"/>
                <a:cs typeface="Arial"/>
              </a:rPr>
              <a:t>Alfred</a:t>
            </a:r>
            <a:r>
              <a:rPr sz="1100" i="1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85" dirty="0">
                <a:solidFill>
                  <a:srgbClr val="252525"/>
                </a:solidFill>
                <a:latin typeface="Arial"/>
                <a:cs typeface="Arial"/>
              </a:rPr>
              <a:t>Ross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2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26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100" i="1" spc="-18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100" i="1" spc="-2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100" i="1" spc="-5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100" i="1" spc="-2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1035" y="1685670"/>
            <a:ext cx="12261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b="1" spc="-280" dirty="0">
                <a:solidFill>
                  <a:srgbClr val="252525"/>
                </a:solidFill>
                <a:latin typeface="Arial"/>
                <a:cs typeface="Arial"/>
              </a:rPr>
              <a:t>ESSM</a:t>
            </a:r>
            <a:r>
              <a:rPr sz="1700" b="1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252525"/>
                </a:solidFill>
                <a:latin typeface="Arial"/>
                <a:cs typeface="Arial"/>
              </a:rPr>
              <a:t>team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9635" y="2057222"/>
            <a:ext cx="2731135" cy="2997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Professor </a:t>
            </a:r>
            <a:r>
              <a:rPr sz="1100" i="1" spc="-140" dirty="0">
                <a:solidFill>
                  <a:srgbClr val="252525"/>
                </a:solidFill>
                <a:latin typeface="Arial"/>
                <a:cs typeface="Arial"/>
              </a:rPr>
              <a:t>Mike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Lambert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Lindsay </a:t>
            </a:r>
            <a:r>
              <a:rPr sz="1100" i="1" spc="-114" dirty="0">
                <a:solidFill>
                  <a:srgbClr val="252525"/>
                </a:solidFill>
                <a:latin typeface="Arial"/>
                <a:cs typeface="Arial"/>
              </a:rPr>
              <a:t>Starling </a:t>
            </a:r>
            <a:r>
              <a:rPr sz="1100" i="1" spc="-105" dirty="0">
                <a:solidFill>
                  <a:srgbClr val="252525"/>
                </a:solidFill>
                <a:latin typeface="Arial"/>
                <a:cs typeface="Arial"/>
              </a:rPr>
              <a:t>,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MSc.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(now </a:t>
            </a:r>
            <a:r>
              <a:rPr sz="1100" i="1" spc="-85" dirty="0">
                <a:solidFill>
                  <a:srgbClr val="252525"/>
                </a:solidFill>
                <a:latin typeface="Arial"/>
                <a:cs typeface="Arial"/>
              </a:rPr>
              <a:t>at </a:t>
            </a: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University </a:t>
            </a:r>
            <a:r>
              <a:rPr sz="1100" i="1" spc="-95" dirty="0">
                <a:solidFill>
                  <a:srgbClr val="252525"/>
                </a:solidFill>
                <a:latin typeface="Arial"/>
                <a:cs typeface="Arial"/>
              </a:rPr>
              <a:t>of </a:t>
            </a:r>
            <a:r>
              <a:rPr sz="1100" i="1" spc="-140" dirty="0">
                <a:solidFill>
                  <a:srgbClr val="252525"/>
                </a:solidFill>
                <a:latin typeface="Arial"/>
                <a:cs typeface="Arial"/>
              </a:rPr>
              <a:t>Bath,</a:t>
            </a:r>
            <a:r>
              <a:rPr sz="1100" i="1" spc="-2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UK)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Justin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Durandt,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MSc.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(now </a:t>
            </a:r>
            <a:r>
              <a:rPr sz="1100" i="1" spc="-114" dirty="0">
                <a:solidFill>
                  <a:srgbClr val="252525"/>
                </a:solidFill>
                <a:latin typeface="Arial"/>
                <a:cs typeface="Arial"/>
              </a:rPr>
              <a:t>private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business)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Dr </a:t>
            </a:r>
            <a:r>
              <a:rPr sz="1100" i="1" spc="-210" dirty="0">
                <a:solidFill>
                  <a:srgbClr val="252525"/>
                </a:solidFill>
                <a:latin typeface="Arial"/>
                <a:cs typeface="Arial"/>
              </a:rPr>
              <a:t>James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Brown (now </a:t>
            </a:r>
            <a:r>
              <a:rPr sz="1100" i="1" spc="-8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US)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Dr </a:t>
            </a:r>
            <a:r>
              <a:rPr sz="1100" i="1" spc="-130" dirty="0">
                <a:solidFill>
                  <a:srgbClr val="252525"/>
                </a:solidFill>
                <a:latin typeface="Arial"/>
                <a:cs typeface="Arial"/>
              </a:rPr>
              <a:t>Sharief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Hendricks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Lara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Paul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55"/>
              </a:lnSpc>
              <a:spcBef>
                <a:spcPts val="88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245" dirty="0">
                <a:solidFill>
                  <a:srgbClr val="252525"/>
                </a:solidFill>
                <a:latin typeface="Arial"/>
                <a:cs typeface="Arial"/>
              </a:rPr>
              <a:t>ESSM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Students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90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698500" marR="560070">
              <a:lnSpc>
                <a:spcPts val="1190"/>
              </a:lnSpc>
              <a:spcBef>
                <a:spcPts val="80"/>
              </a:spcBef>
            </a:pP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Micaela 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Loots, </a:t>
            </a:r>
            <a:r>
              <a:rPr sz="1100" i="1" spc="-185" dirty="0">
                <a:solidFill>
                  <a:srgbClr val="252525"/>
                </a:solidFill>
                <a:latin typeface="Arial"/>
                <a:cs typeface="Arial"/>
              </a:rPr>
              <a:t>Sheenagh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Cardis,  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Vincent </a:t>
            </a: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Meintjies, </a:t>
            </a:r>
            <a:r>
              <a:rPr sz="1100" i="1" spc="-140" dirty="0">
                <a:solidFill>
                  <a:srgbClr val="252525"/>
                </a:solidFill>
                <a:latin typeface="Arial"/>
                <a:cs typeface="Arial"/>
              </a:rPr>
              <a:t>Danell</a:t>
            </a:r>
            <a:r>
              <a:rPr sz="1100" i="1" spc="-2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90" dirty="0">
                <a:solidFill>
                  <a:srgbClr val="252525"/>
                </a:solidFill>
                <a:latin typeface="Arial"/>
                <a:cs typeface="Arial"/>
              </a:rPr>
              <a:t>Ras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Dr 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Marelise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Badenhorst (now </a:t>
            </a:r>
            <a:r>
              <a:rPr sz="1100" i="1" spc="-8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100" i="1" spc="-1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US)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Professor </a:t>
            </a:r>
            <a:r>
              <a:rPr sz="1100" i="1" spc="-114" dirty="0">
                <a:solidFill>
                  <a:srgbClr val="252525"/>
                </a:solidFill>
                <a:latin typeface="Arial"/>
                <a:cs typeface="Arial"/>
              </a:rPr>
              <a:t>Martin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Schwellnus (now </a:t>
            </a:r>
            <a:r>
              <a:rPr sz="1100" i="1" spc="-8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UP)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Dr 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Nicola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Sewry (now </a:t>
            </a:r>
            <a:r>
              <a:rPr sz="1100" i="1" spc="-8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100" i="1" spc="-1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UP)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1035" y="5126228"/>
            <a:ext cx="1921510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b="1" spc="-235" dirty="0">
                <a:solidFill>
                  <a:srgbClr val="252525"/>
                </a:solidFill>
                <a:latin typeface="Arial"/>
                <a:cs typeface="Arial"/>
              </a:rPr>
              <a:t>VU</a:t>
            </a:r>
            <a:r>
              <a:rPr sz="17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252525"/>
                </a:solidFill>
                <a:latin typeface="Arial"/>
                <a:cs typeface="Arial"/>
              </a:rPr>
              <a:t>team</a:t>
            </a:r>
            <a:endParaRPr sz="1700">
              <a:latin typeface="Arial"/>
              <a:cs typeface="Arial"/>
            </a:endParaRPr>
          </a:p>
          <a:p>
            <a:pPr marL="469900" lvl="1" indent="-228600">
              <a:lnSpc>
                <a:spcPct val="100000"/>
              </a:lnSpc>
              <a:spcBef>
                <a:spcPts val="890"/>
              </a:spcBef>
              <a:buClr>
                <a:srgbClr val="9BAEB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Professor </a:t>
            </a:r>
            <a:r>
              <a:rPr sz="1100" i="1" spc="-130" dirty="0">
                <a:solidFill>
                  <a:srgbClr val="252525"/>
                </a:solidFill>
                <a:latin typeface="Arial"/>
                <a:cs typeface="Arial"/>
              </a:rPr>
              <a:t>Willem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van</a:t>
            </a:r>
            <a:r>
              <a:rPr sz="1100" i="1" spc="-2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Mechelen</a:t>
            </a:r>
            <a:endParaRPr sz="1100">
              <a:latin typeface="Arial"/>
              <a:cs typeface="Arial"/>
            </a:endParaRPr>
          </a:p>
          <a:p>
            <a:pPr marL="469900" lvl="1" indent="-228600">
              <a:lnSpc>
                <a:spcPct val="100000"/>
              </a:lnSpc>
              <a:spcBef>
                <a:spcPts val="875"/>
              </a:spcBef>
              <a:buClr>
                <a:srgbClr val="9BAEB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Professor </a:t>
            </a:r>
            <a:r>
              <a:rPr sz="1100" i="1" spc="-140" dirty="0">
                <a:solidFill>
                  <a:srgbClr val="252525"/>
                </a:solidFill>
                <a:latin typeface="Arial"/>
                <a:cs typeface="Arial"/>
              </a:rPr>
              <a:t>Evert</a:t>
            </a:r>
            <a:r>
              <a:rPr sz="1100" i="1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Verhagen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8956" y="840181"/>
            <a:ext cx="26835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b="1" spc="-85" dirty="0">
                <a:solidFill>
                  <a:srgbClr val="252525"/>
                </a:solidFill>
                <a:latin typeface="Arial"/>
                <a:cs typeface="Arial"/>
              </a:rPr>
              <a:t>Other </a:t>
            </a:r>
            <a:r>
              <a:rPr sz="1100" b="1" spc="-60" dirty="0">
                <a:solidFill>
                  <a:srgbClr val="252525"/>
                </a:solidFill>
                <a:latin typeface="Arial"/>
                <a:cs typeface="Arial"/>
              </a:rPr>
              <a:t>International </a:t>
            </a:r>
            <a:r>
              <a:rPr sz="1100" b="1" spc="-165" dirty="0">
                <a:solidFill>
                  <a:srgbClr val="252525"/>
                </a:solidFill>
                <a:latin typeface="Arial"/>
                <a:cs typeface="Arial"/>
              </a:rPr>
              <a:t>&amp; </a:t>
            </a:r>
            <a:r>
              <a:rPr sz="1100" b="1" spc="-85" dirty="0">
                <a:solidFill>
                  <a:srgbClr val="252525"/>
                </a:solidFill>
                <a:latin typeface="Arial"/>
                <a:cs typeface="Arial"/>
              </a:rPr>
              <a:t>External </a:t>
            </a:r>
            <a:r>
              <a:rPr sz="1100" b="1" spc="-70" dirty="0">
                <a:solidFill>
                  <a:srgbClr val="252525"/>
                </a:solidFill>
                <a:latin typeface="Arial"/>
                <a:cs typeface="Arial"/>
              </a:rPr>
              <a:t>role</a:t>
            </a:r>
            <a:r>
              <a:rPr sz="1100" b="1" spc="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-90" dirty="0">
                <a:solidFill>
                  <a:srgbClr val="252525"/>
                </a:solidFill>
                <a:latin typeface="Arial"/>
                <a:cs typeface="Arial"/>
              </a:rPr>
              <a:t>players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7556" y="1136395"/>
            <a:ext cx="1373505" cy="137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Dr 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Vincent</a:t>
            </a:r>
            <a:r>
              <a:rPr sz="1100" i="1" spc="-20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Gouttebarge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Dr </a:t>
            </a:r>
            <a:r>
              <a:rPr sz="1100" i="1" spc="-190" dirty="0">
                <a:solidFill>
                  <a:srgbClr val="252525"/>
                </a:solidFill>
                <a:latin typeface="Arial"/>
                <a:cs typeface="Arial"/>
              </a:rPr>
              <a:t>Ken</a:t>
            </a:r>
            <a:r>
              <a:rPr sz="1100" i="1" spc="-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40" dirty="0">
                <a:solidFill>
                  <a:srgbClr val="252525"/>
                </a:solidFill>
                <a:latin typeface="Arial"/>
                <a:cs typeface="Arial"/>
              </a:rPr>
              <a:t>Quarrie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Professor </a:t>
            </a:r>
            <a:r>
              <a:rPr sz="1100" i="1" spc="-125" dirty="0">
                <a:solidFill>
                  <a:srgbClr val="252525"/>
                </a:solidFill>
                <a:latin typeface="Arial"/>
                <a:cs typeface="Arial"/>
              </a:rPr>
              <a:t>Keith</a:t>
            </a:r>
            <a:r>
              <a:rPr sz="1100" i="1" spc="-1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Stokes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Professor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Caroline</a:t>
            </a:r>
            <a:r>
              <a:rPr sz="1100" i="1" spc="-1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Finch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Professor </a:t>
            </a:r>
            <a:r>
              <a:rPr sz="1100" i="1" spc="-200" dirty="0">
                <a:solidFill>
                  <a:srgbClr val="252525"/>
                </a:solidFill>
                <a:latin typeface="Arial"/>
                <a:cs typeface="Arial"/>
              </a:rPr>
              <a:t>Jon</a:t>
            </a:r>
            <a:r>
              <a:rPr sz="1100" i="1" spc="-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14" dirty="0">
                <a:solidFill>
                  <a:srgbClr val="252525"/>
                </a:solidFill>
                <a:latin typeface="Arial"/>
                <a:cs typeface="Arial"/>
              </a:rPr>
              <a:t>Patricios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8956" y="2608833"/>
            <a:ext cx="13093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b="1" spc="-85" dirty="0">
                <a:solidFill>
                  <a:srgbClr val="252525"/>
                </a:solidFill>
                <a:latin typeface="Arial"/>
                <a:cs typeface="Arial"/>
              </a:rPr>
              <a:t>Players </a:t>
            </a:r>
            <a:r>
              <a:rPr sz="1100" b="1" spc="-140" dirty="0">
                <a:solidFill>
                  <a:srgbClr val="252525"/>
                </a:solidFill>
                <a:latin typeface="Arial"/>
                <a:cs typeface="Arial"/>
              </a:rPr>
              <a:t>Fund</a:t>
            </a:r>
            <a:r>
              <a:rPr sz="1100" b="1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-75" dirty="0">
                <a:solidFill>
                  <a:srgbClr val="252525"/>
                </a:solidFill>
                <a:latin typeface="Arial"/>
                <a:cs typeface="Arial"/>
              </a:rPr>
              <a:t>team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47556" y="2904489"/>
            <a:ext cx="1869439" cy="782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Gail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Baerecke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30" dirty="0">
                <a:solidFill>
                  <a:srgbClr val="252525"/>
                </a:solidFill>
                <a:latin typeface="Arial"/>
                <a:cs typeface="Arial"/>
              </a:rPr>
              <a:t>Tori 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Gardner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(now </a:t>
            </a:r>
            <a:r>
              <a:rPr sz="1100" i="1" spc="-114" dirty="0">
                <a:solidFill>
                  <a:srgbClr val="252525"/>
                </a:solidFill>
                <a:latin typeface="Arial"/>
                <a:cs typeface="Arial"/>
              </a:rPr>
              <a:t>private</a:t>
            </a:r>
            <a:r>
              <a:rPr sz="1100" i="1" spc="-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business)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Aashia</a:t>
            </a:r>
            <a:r>
              <a:rPr sz="1100" i="1" spc="-1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Hendricks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8956" y="3788790"/>
            <a:ext cx="89344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b="1" spc="-160" dirty="0">
                <a:solidFill>
                  <a:srgbClr val="252525"/>
                </a:solidFill>
                <a:latin typeface="Arial"/>
                <a:cs typeface="Arial"/>
              </a:rPr>
              <a:t>SARU</a:t>
            </a:r>
            <a:r>
              <a:rPr sz="1100" b="1" spc="-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-75" dirty="0">
                <a:solidFill>
                  <a:srgbClr val="252525"/>
                </a:solidFill>
                <a:latin typeface="Arial"/>
                <a:cs typeface="Arial"/>
              </a:rPr>
              <a:t>team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47556" y="4082922"/>
            <a:ext cx="1385570" cy="19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Dr </a:t>
            </a:r>
            <a:r>
              <a:rPr sz="1100" i="1" spc="-190" dirty="0">
                <a:solidFill>
                  <a:srgbClr val="252525"/>
                </a:solidFill>
                <a:latin typeface="Arial"/>
                <a:cs typeface="Arial"/>
              </a:rPr>
              <a:t>Wayne </a:t>
            </a: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Viljoen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00" dirty="0">
                <a:solidFill>
                  <a:srgbClr val="252525"/>
                </a:solidFill>
                <a:latin typeface="Arial"/>
                <a:cs typeface="Arial"/>
              </a:rPr>
              <a:t>Clint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90" dirty="0">
                <a:solidFill>
                  <a:srgbClr val="252525"/>
                </a:solidFill>
                <a:latin typeface="Arial"/>
                <a:cs typeface="Arial"/>
              </a:rPr>
              <a:t>Readhead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Zeenat</a:t>
            </a:r>
            <a:r>
              <a:rPr sz="1100" i="1" spc="-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20" dirty="0">
                <a:solidFill>
                  <a:srgbClr val="252525"/>
                </a:solidFill>
                <a:latin typeface="Arial"/>
                <a:cs typeface="Arial"/>
              </a:rPr>
              <a:t>Jaffer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05" dirty="0">
                <a:solidFill>
                  <a:srgbClr val="252525"/>
                </a:solidFill>
                <a:latin typeface="Arial"/>
                <a:cs typeface="Arial"/>
              </a:rPr>
              <a:t>Allie</a:t>
            </a:r>
            <a:r>
              <a:rPr sz="1100" i="1" spc="-2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Abrahams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10" dirty="0">
                <a:solidFill>
                  <a:srgbClr val="252525"/>
                </a:solidFill>
                <a:latin typeface="Arial"/>
                <a:cs typeface="Arial"/>
              </a:rPr>
              <a:t>Portia</a:t>
            </a:r>
            <a:r>
              <a:rPr sz="1100" i="1" spc="-2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Mtwana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Morne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10" dirty="0">
                <a:solidFill>
                  <a:srgbClr val="252525"/>
                </a:solidFill>
                <a:latin typeface="Arial"/>
                <a:cs typeface="Arial"/>
              </a:rPr>
              <a:t>Nortier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i="1" spc="-190" dirty="0">
                <a:solidFill>
                  <a:srgbClr val="252525"/>
                </a:solidFill>
                <a:latin typeface="Arial"/>
                <a:cs typeface="Arial"/>
              </a:rPr>
              <a:t>Zeena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Isaacs-Van</a:t>
            </a:r>
            <a:r>
              <a:rPr sz="1100" i="1" spc="-2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5" dirty="0">
                <a:solidFill>
                  <a:srgbClr val="252525"/>
                </a:solidFill>
                <a:latin typeface="Arial"/>
                <a:cs typeface="Arial"/>
              </a:rPr>
              <a:t>Tonder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48138" y="4082922"/>
            <a:ext cx="1257300" cy="19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70" dirty="0">
                <a:solidFill>
                  <a:srgbClr val="252525"/>
                </a:solidFill>
                <a:latin typeface="Arial"/>
                <a:cs typeface="Arial"/>
              </a:rPr>
              <a:t>Banks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Yantolo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100" i="1" spc="-140" dirty="0">
                <a:solidFill>
                  <a:srgbClr val="252525"/>
                </a:solidFill>
                <a:latin typeface="Arial"/>
                <a:cs typeface="Arial"/>
              </a:rPr>
              <a:t>Mark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Lawrence</a:t>
            </a:r>
            <a:endParaRPr sz="1100">
              <a:latin typeface="Arial"/>
              <a:cs typeface="Arial"/>
            </a:endParaRPr>
          </a:p>
          <a:p>
            <a:pPr marL="12700" marR="135890">
              <a:lnSpc>
                <a:spcPct val="175500"/>
              </a:lnSpc>
              <a:spcBef>
                <a:spcPts val="10"/>
              </a:spcBef>
            </a:pPr>
            <a:r>
              <a:rPr sz="1100" i="1" spc="-190" dirty="0">
                <a:solidFill>
                  <a:srgbClr val="252525"/>
                </a:solidFill>
                <a:latin typeface="Arial"/>
                <a:cs typeface="Arial"/>
              </a:rPr>
              <a:t>Deon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van </a:t>
            </a:r>
            <a:r>
              <a:rPr sz="1100" i="1" spc="-155" dirty="0">
                <a:solidFill>
                  <a:srgbClr val="252525"/>
                </a:solidFill>
                <a:latin typeface="Arial"/>
                <a:cs typeface="Arial"/>
              </a:rPr>
              <a:t>Blommenstein  </a:t>
            </a:r>
            <a:r>
              <a:rPr sz="1100" i="1" spc="-195" dirty="0">
                <a:solidFill>
                  <a:srgbClr val="252525"/>
                </a:solidFill>
                <a:latin typeface="Arial"/>
                <a:cs typeface="Arial"/>
              </a:rPr>
              <a:t>Eugene </a:t>
            </a:r>
            <a:r>
              <a:rPr sz="1100" i="1" spc="-170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100" i="1" spc="-11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00" dirty="0">
                <a:solidFill>
                  <a:srgbClr val="252525"/>
                </a:solidFill>
                <a:latin typeface="Arial"/>
                <a:cs typeface="Arial"/>
              </a:rPr>
              <a:t>Villiers 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Rasta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70" dirty="0">
                <a:solidFill>
                  <a:srgbClr val="252525"/>
                </a:solidFill>
                <a:latin typeface="Arial"/>
                <a:cs typeface="Arial"/>
              </a:rPr>
              <a:t>Rasivhenge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75500"/>
              </a:lnSpc>
              <a:spcBef>
                <a:spcPts val="10"/>
              </a:spcBef>
            </a:pP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Marius </a:t>
            </a:r>
            <a:r>
              <a:rPr sz="1100" i="1" spc="-165" dirty="0">
                <a:solidFill>
                  <a:srgbClr val="252525"/>
                </a:solidFill>
                <a:latin typeface="Arial"/>
                <a:cs typeface="Arial"/>
              </a:rPr>
              <a:t>van 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der </a:t>
            </a:r>
            <a:r>
              <a:rPr sz="1100" i="1" spc="-160" dirty="0">
                <a:solidFill>
                  <a:srgbClr val="252525"/>
                </a:solidFill>
                <a:latin typeface="Arial"/>
                <a:cs typeface="Arial"/>
              </a:rPr>
              <a:t>Westhuizen  </a:t>
            </a:r>
            <a:r>
              <a:rPr sz="1100" i="1" spc="-145" dirty="0">
                <a:solidFill>
                  <a:srgbClr val="252525"/>
                </a:solidFill>
                <a:latin typeface="Arial"/>
                <a:cs typeface="Arial"/>
              </a:rPr>
              <a:t>Justine</a:t>
            </a:r>
            <a:r>
              <a:rPr sz="1100" i="1" spc="-1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i="1" spc="-135" dirty="0">
                <a:solidFill>
                  <a:srgbClr val="252525"/>
                </a:solidFill>
                <a:latin typeface="Arial"/>
                <a:cs typeface="Arial"/>
              </a:rPr>
              <a:t>Blacker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644"/>
            <a:ext cx="12192000" cy="5689600"/>
          </a:xfrm>
          <a:custGeom>
            <a:avLst/>
            <a:gdLst/>
            <a:ahLst/>
            <a:cxnLst/>
            <a:rect l="l" t="t" r="r" b="b"/>
            <a:pathLst>
              <a:path w="12192000" h="5689600">
                <a:moveTo>
                  <a:pt x="12192000" y="0"/>
                </a:moveTo>
                <a:lnTo>
                  <a:pt x="0" y="0"/>
                </a:lnTo>
                <a:lnTo>
                  <a:pt x="0" y="5689092"/>
                </a:lnTo>
                <a:lnTo>
                  <a:pt x="12192000" y="56890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69734"/>
            <a:ext cx="12192000" cy="588645"/>
          </a:xfrm>
          <a:custGeom>
            <a:avLst/>
            <a:gdLst/>
            <a:ahLst/>
            <a:cxnLst/>
            <a:rect l="l" t="t" r="r" b="b"/>
            <a:pathLst>
              <a:path w="12192000" h="588645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98348" y="0"/>
            <a:ext cx="836294" cy="723265"/>
            <a:chOff x="498348" y="0"/>
            <a:chExt cx="836294" cy="723265"/>
          </a:xfrm>
        </p:grpSpPr>
        <p:sp>
          <p:nvSpPr>
            <p:cNvPr id="6" name="object 6"/>
            <p:cNvSpPr/>
            <p:nvPr/>
          </p:nvSpPr>
          <p:spPr>
            <a:xfrm>
              <a:off x="498348" y="0"/>
              <a:ext cx="835888" cy="7231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884" y="0"/>
              <a:ext cx="585216" cy="585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2212" y="6298691"/>
            <a:ext cx="1825752" cy="559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206228" y="6074664"/>
            <a:ext cx="1986280" cy="783590"/>
            <a:chOff x="10206228" y="6074664"/>
            <a:chExt cx="1986280" cy="783590"/>
          </a:xfrm>
        </p:grpSpPr>
        <p:sp>
          <p:nvSpPr>
            <p:cNvPr id="10" name="object 10"/>
            <p:cNvSpPr/>
            <p:nvPr/>
          </p:nvSpPr>
          <p:spPr>
            <a:xfrm>
              <a:off x="10206228" y="6074664"/>
              <a:ext cx="1447800" cy="7833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01300" y="6269734"/>
              <a:ext cx="877824" cy="5608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21796" y="6074664"/>
              <a:ext cx="870201" cy="7833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6868" y="6269735"/>
              <a:ext cx="675131" cy="5882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70" dirty="0"/>
              <a:t>THANK </a:t>
            </a:r>
            <a:r>
              <a:rPr spc="-555" dirty="0"/>
              <a:t>YOU </a:t>
            </a:r>
            <a:r>
              <a:rPr spc="-605" dirty="0"/>
              <a:t>FOR </a:t>
            </a:r>
            <a:r>
              <a:rPr spc="-540" dirty="0"/>
              <a:t>YOUR</a:t>
            </a:r>
            <a:r>
              <a:rPr spc="-229" dirty="0"/>
              <a:t> </a:t>
            </a:r>
            <a:r>
              <a:rPr spc="-459" dirty="0"/>
              <a:t>ATTENTION!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23791" y="1112867"/>
            <a:ext cx="4283075" cy="163322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YouTube</a:t>
            </a:r>
            <a:r>
              <a:rPr sz="1800" i="1" spc="-2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i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u="sng" spc="-28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9"/>
              </a:rPr>
              <a:t>BokSmartSA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800" b="1" u="sng" spc="-19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10"/>
              </a:rPr>
              <a:t>Facebook</a:t>
            </a:r>
            <a:r>
              <a:rPr sz="1800" b="1" spc="-190" dirty="0">
                <a:solidFill>
                  <a:srgbClr val="00AFEF"/>
                </a:solidFill>
                <a:latin typeface="Arial"/>
                <a:cs typeface="Arial"/>
                <a:hlinkClick r:id="rId10"/>
              </a:rPr>
              <a:t> </a:t>
            </a:r>
            <a:r>
              <a:rPr sz="1800" i="1" spc="-114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800" b="1" u="sng" spc="-114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11"/>
              </a:rPr>
              <a:t>Twitter</a:t>
            </a:r>
            <a:r>
              <a:rPr sz="1800" i="1" spc="-114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i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65" dirty="0">
                <a:solidFill>
                  <a:srgbClr val="FFFFFF"/>
                </a:solidFill>
                <a:latin typeface="Arial"/>
                <a:cs typeface="Arial"/>
              </a:rPr>
              <a:t>@BokSmart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r>
              <a:rPr sz="1800" i="1" spc="-17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800" i="1" u="sng" spc="-26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12"/>
              </a:rPr>
              <a:t>www.BokSmart.com</a:t>
            </a:r>
            <a:r>
              <a:rPr sz="1800" i="1" spc="-2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i="1" spc="-114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u="sng" spc="-254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13"/>
              </a:rPr>
              <a:t>www.BokSmart.co.za</a:t>
            </a:r>
            <a:endParaRPr sz="1800">
              <a:latin typeface="Arial"/>
              <a:cs typeface="Arial"/>
            </a:endParaRPr>
          </a:p>
          <a:p>
            <a:pPr marR="1905" algn="ctr">
              <a:lnSpc>
                <a:spcPct val="100000"/>
              </a:lnSpc>
              <a:spcBef>
                <a:spcPts val="994"/>
              </a:spcBef>
            </a:pP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MyBokSmart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04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i="1" u="sng" spc="-204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14"/>
              </a:rPr>
              <a:t>https://my.BokSmart.com</a:t>
            </a:r>
            <a:r>
              <a:rPr sz="1800" i="1" spc="-204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05555" y="2993135"/>
            <a:ext cx="5338572" cy="2668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644"/>
            <a:ext cx="12192000" cy="5689600"/>
          </a:xfrm>
          <a:custGeom>
            <a:avLst/>
            <a:gdLst/>
            <a:ahLst/>
            <a:cxnLst/>
            <a:rect l="l" t="t" r="r" b="b"/>
            <a:pathLst>
              <a:path w="12192000" h="5689600">
                <a:moveTo>
                  <a:pt x="12192000" y="0"/>
                </a:moveTo>
                <a:lnTo>
                  <a:pt x="0" y="0"/>
                </a:lnTo>
                <a:lnTo>
                  <a:pt x="0" y="5689092"/>
                </a:lnTo>
                <a:lnTo>
                  <a:pt x="12192000" y="56890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585470"/>
          </a:xfrm>
          <a:custGeom>
            <a:avLst/>
            <a:gdLst/>
            <a:ahLst/>
            <a:cxnLst/>
            <a:rect l="l" t="t" r="r" b="b"/>
            <a:pathLst>
              <a:path w="12192000" h="585470">
                <a:moveTo>
                  <a:pt x="12192000" y="0"/>
                </a:moveTo>
                <a:lnTo>
                  <a:pt x="0" y="0"/>
                </a:lnTo>
                <a:lnTo>
                  <a:pt x="0" y="585215"/>
                </a:lnTo>
                <a:lnTo>
                  <a:pt x="12192000" y="5852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69734"/>
            <a:ext cx="12192000" cy="588645"/>
          </a:xfrm>
          <a:custGeom>
            <a:avLst/>
            <a:gdLst/>
            <a:ahLst/>
            <a:cxnLst/>
            <a:rect l="l" t="t" r="r" b="b"/>
            <a:pathLst>
              <a:path w="12192000" h="588645">
                <a:moveTo>
                  <a:pt x="12192000" y="0"/>
                </a:moveTo>
                <a:lnTo>
                  <a:pt x="0" y="0"/>
                </a:lnTo>
                <a:lnTo>
                  <a:pt x="0" y="588263"/>
                </a:lnTo>
                <a:lnTo>
                  <a:pt x="12192000" y="5882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8620" y="3177565"/>
            <a:ext cx="2500630" cy="2498725"/>
            <a:chOff x="388620" y="3177565"/>
            <a:chExt cx="2500630" cy="2498725"/>
          </a:xfrm>
        </p:grpSpPr>
        <p:sp>
          <p:nvSpPr>
            <p:cNvPr id="6" name="object 6"/>
            <p:cNvSpPr/>
            <p:nvPr/>
          </p:nvSpPr>
          <p:spPr>
            <a:xfrm>
              <a:off x="388620" y="3177565"/>
              <a:ext cx="2500122" cy="24985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004" y="3217163"/>
              <a:ext cx="2395728" cy="2394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2212" y="6298691"/>
            <a:ext cx="1825752" cy="559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206228" y="6074664"/>
            <a:ext cx="1986280" cy="783590"/>
            <a:chOff x="10206228" y="6074664"/>
            <a:chExt cx="1986280" cy="783590"/>
          </a:xfrm>
        </p:grpSpPr>
        <p:sp>
          <p:nvSpPr>
            <p:cNvPr id="10" name="object 10"/>
            <p:cNvSpPr/>
            <p:nvPr/>
          </p:nvSpPr>
          <p:spPr>
            <a:xfrm>
              <a:off x="10206228" y="6074664"/>
              <a:ext cx="1447800" cy="7833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01300" y="6269734"/>
              <a:ext cx="877824" cy="5608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21796" y="6074664"/>
              <a:ext cx="870201" cy="7833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6868" y="6269735"/>
              <a:ext cx="675131" cy="5882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01752" y="521208"/>
            <a:ext cx="10212070" cy="2837815"/>
            <a:chOff x="301752" y="521208"/>
            <a:chExt cx="10212070" cy="2837815"/>
          </a:xfrm>
        </p:grpSpPr>
        <p:sp>
          <p:nvSpPr>
            <p:cNvPr id="15" name="object 15"/>
            <p:cNvSpPr/>
            <p:nvPr/>
          </p:nvSpPr>
          <p:spPr>
            <a:xfrm>
              <a:off x="2197607" y="1508747"/>
              <a:ext cx="8315706" cy="7810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1752" y="521208"/>
              <a:ext cx="2080133" cy="28376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6824" y="716280"/>
              <a:ext cx="1510283" cy="226771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08732" y="3217164"/>
            <a:ext cx="8778240" cy="2394585"/>
          </a:xfrm>
          <a:prstGeom prst="rect">
            <a:avLst/>
          </a:prstGeom>
          <a:solidFill>
            <a:srgbClr val="0D5363">
              <a:alpha val="8392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R="10160" algn="ctr">
              <a:lnSpc>
                <a:spcPts val="2280"/>
              </a:lnSpc>
              <a:spcBef>
                <a:spcPts val="1700"/>
              </a:spcBef>
            </a:pPr>
            <a:r>
              <a:rPr sz="2000" i="1" spc="-254" dirty="0">
                <a:solidFill>
                  <a:srgbClr val="FFFFFF"/>
                </a:solidFill>
                <a:latin typeface="Arial"/>
                <a:cs typeface="Arial"/>
              </a:rPr>
              <a:t>RUGBY </a:t>
            </a:r>
            <a:r>
              <a:rPr sz="2000" i="1" spc="-17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i="1" spc="-35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000" i="1" spc="-38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i="1" spc="-3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i="1" spc="-345" dirty="0">
                <a:solidFill>
                  <a:srgbClr val="FFFFFF"/>
                </a:solidFill>
                <a:latin typeface="Arial"/>
                <a:cs typeface="Arial"/>
              </a:rPr>
              <a:t>FEW </a:t>
            </a:r>
            <a:r>
              <a:rPr sz="2000" i="1" spc="-235" dirty="0">
                <a:solidFill>
                  <a:srgbClr val="FFFFFF"/>
                </a:solidFill>
                <a:latin typeface="Arial"/>
                <a:cs typeface="Arial"/>
              </a:rPr>
              <a:t>SPORTS, </a:t>
            </a:r>
            <a:r>
              <a:rPr sz="2000" i="1" spc="-30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2000" i="1" spc="-3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i="1" spc="-325" dirty="0">
                <a:solidFill>
                  <a:srgbClr val="FFFFFF"/>
                </a:solidFill>
                <a:latin typeface="Arial"/>
                <a:cs typeface="Arial"/>
              </a:rPr>
              <a:t>REFEREE </a:t>
            </a:r>
            <a:r>
              <a:rPr sz="2000" i="1" spc="-28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000" i="1" spc="-250" dirty="0">
                <a:solidFill>
                  <a:srgbClr val="FFFFFF"/>
                </a:solidFill>
                <a:latin typeface="Arial"/>
                <a:cs typeface="Arial"/>
              </a:rPr>
              <a:t>DECIDE </a:t>
            </a:r>
            <a:r>
              <a:rPr sz="2000" i="1" spc="-215" dirty="0">
                <a:solidFill>
                  <a:srgbClr val="FFFFFF"/>
                </a:solidFill>
                <a:latin typeface="Arial"/>
                <a:cs typeface="Arial"/>
              </a:rPr>
              <a:t>WIT</a:t>
            </a:r>
            <a:r>
              <a:rPr sz="2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3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 marL="426720" marR="457200" algn="ctr">
              <a:lnSpc>
                <a:spcPts val="2160"/>
              </a:lnSpc>
              <a:spcBef>
                <a:spcPts val="150"/>
              </a:spcBef>
            </a:pPr>
            <a:r>
              <a:rPr sz="2000" i="1" spc="-36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i="1" spc="-225" dirty="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sz="2000" i="1" spc="-215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2000" i="1" spc="-220" dirty="0">
                <a:solidFill>
                  <a:srgbClr val="FFFFFF"/>
                </a:solidFill>
                <a:latin typeface="Arial"/>
                <a:cs typeface="Arial"/>
              </a:rPr>
              <a:t>ADVICE </a:t>
            </a:r>
            <a:r>
              <a:rPr sz="2000" i="1" spc="-26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i="1" spc="-19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000" i="1" spc="-270" dirty="0">
                <a:solidFill>
                  <a:srgbClr val="FFFFFF"/>
                </a:solidFill>
                <a:latin typeface="Arial"/>
                <a:cs typeface="Arial"/>
              </a:rPr>
              <a:t>WOULD  </a:t>
            </a:r>
            <a:r>
              <a:rPr sz="2000" i="1" spc="-33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000" i="1" spc="-180" dirty="0">
                <a:solidFill>
                  <a:srgbClr val="FFFFFF"/>
                </a:solidFill>
                <a:latin typeface="Arial"/>
                <a:cs typeface="Arial"/>
              </a:rPr>
              <a:t>INADVISABLE </a:t>
            </a:r>
            <a:r>
              <a:rPr sz="2000" i="1" spc="-33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i="1" spc="-3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000" i="1" spc="-250" dirty="0">
                <a:solidFill>
                  <a:srgbClr val="FFFFFF"/>
                </a:solidFill>
                <a:latin typeface="Arial"/>
                <a:cs typeface="Arial"/>
              </a:rPr>
              <a:t>PLAYER </a:t>
            </a:r>
            <a:r>
              <a:rPr sz="2000" i="1" spc="-37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i="1" spc="-220" dirty="0">
                <a:solidFill>
                  <a:srgbClr val="FFFFFF"/>
                </a:solidFill>
                <a:latin typeface="Arial"/>
                <a:cs typeface="Arial"/>
              </a:rPr>
              <a:t>CONTINUE, </a:t>
            </a:r>
            <a:r>
              <a:rPr sz="2000" i="1" spc="-2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34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000" i="1" spc="-28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000" i="1" spc="-295" dirty="0">
                <a:solidFill>
                  <a:srgbClr val="FFFFFF"/>
                </a:solidFill>
                <a:latin typeface="Arial"/>
                <a:cs typeface="Arial"/>
              </a:rPr>
              <a:t>SEND </a:t>
            </a:r>
            <a:r>
              <a:rPr sz="2000" i="1" spc="-26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i="1" spc="-250" dirty="0">
                <a:solidFill>
                  <a:srgbClr val="FFFFFF"/>
                </a:solidFill>
                <a:latin typeface="Arial"/>
                <a:cs typeface="Arial"/>
              </a:rPr>
              <a:t>PLAYER</a:t>
            </a:r>
            <a:r>
              <a:rPr sz="2000" i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254" dirty="0">
                <a:solidFill>
                  <a:srgbClr val="FFFFFF"/>
                </a:solidFill>
                <a:latin typeface="Arial"/>
                <a:cs typeface="Arial"/>
              </a:rPr>
              <a:t>OFF.</a:t>
            </a:r>
            <a:endParaRPr sz="2000">
              <a:latin typeface="Arial"/>
              <a:cs typeface="Arial"/>
            </a:endParaRPr>
          </a:p>
          <a:p>
            <a:pPr marL="2216785">
              <a:lnSpc>
                <a:spcPct val="100000"/>
              </a:lnSpc>
              <a:spcBef>
                <a:spcPts val="1975"/>
              </a:spcBef>
            </a:pPr>
            <a:r>
              <a:rPr sz="3700" b="1" u="heavy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Law </a:t>
            </a:r>
            <a:r>
              <a:rPr sz="3700" b="1" u="heavy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3.22</a:t>
            </a:r>
            <a:r>
              <a:rPr sz="3700" b="1" u="heavy" spc="-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3700" b="1" u="heavy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(c)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116" y="956564"/>
            <a:ext cx="459041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b="1" i="0" spc="285" dirty="0">
                <a:solidFill>
                  <a:srgbClr val="000000"/>
                </a:solidFill>
                <a:latin typeface="Trebuchet MS"/>
                <a:cs typeface="Trebuchet MS"/>
              </a:rPr>
              <a:t>Why </a:t>
            </a:r>
            <a:r>
              <a:rPr sz="3700" b="1" i="0" spc="-50" dirty="0">
                <a:solidFill>
                  <a:srgbClr val="000000"/>
                </a:solidFill>
                <a:latin typeface="Trebuchet MS"/>
                <a:cs typeface="Trebuchet MS"/>
              </a:rPr>
              <a:t>is </a:t>
            </a:r>
            <a:r>
              <a:rPr sz="3700" b="1" i="0" spc="-20" dirty="0">
                <a:solidFill>
                  <a:srgbClr val="000000"/>
                </a:solidFill>
                <a:latin typeface="Trebuchet MS"/>
                <a:cs typeface="Trebuchet MS"/>
              </a:rPr>
              <a:t>this</a:t>
            </a:r>
            <a:r>
              <a:rPr sz="3700" b="1" i="0" spc="-5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700" b="1" i="0" spc="-60" dirty="0">
                <a:solidFill>
                  <a:srgbClr val="000000"/>
                </a:solidFill>
                <a:latin typeface="Trebuchet MS"/>
                <a:cs typeface="Trebuchet MS"/>
              </a:rPr>
              <a:t>relevant?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380" y="5702300"/>
            <a:ext cx="4729480" cy="431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50" b="1" i="1" spc="-40" dirty="0">
                <a:latin typeface="Trebuchet MS"/>
                <a:cs typeface="Trebuchet MS"/>
              </a:rPr>
              <a:t>BokSmart </a:t>
            </a:r>
            <a:r>
              <a:rPr sz="2650" b="1" i="1" spc="-100" dirty="0">
                <a:latin typeface="Trebuchet MS"/>
                <a:cs typeface="Trebuchet MS"/>
              </a:rPr>
              <a:t>Rugby </a:t>
            </a:r>
            <a:r>
              <a:rPr sz="2650" b="1" i="1" spc="-125" dirty="0">
                <a:latin typeface="Trebuchet MS"/>
                <a:cs typeface="Trebuchet MS"/>
              </a:rPr>
              <a:t>Safety</a:t>
            </a:r>
            <a:r>
              <a:rPr sz="2650" b="1" i="1" spc="-20" dirty="0">
                <a:latin typeface="Trebuchet MS"/>
                <a:cs typeface="Trebuchet MS"/>
              </a:rPr>
              <a:t> </a:t>
            </a:r>
            <a:r>
              <a:rPr sz="2650" b="1" i="1" spc="-114" dirty="0">
                <a:latin typeface="Trebuchet MS"/>
                <a:cs typeface="Trebuchet MS"/>
              </a:rPr>
              <a:t>courses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483" y="1769821"/>
            <a:ext cx="271653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b="1" spc="-125" dirty="0">
                <a:latin typeface="Trebuchet MS"/>
                <a:cs typeface="Trebuchet MS"/>
              </a:rPr>
              <a:t>164920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800" i="1" spc="-135" dirty="0">
                <a:latin typeface="Trebuchet MS"/>
                <a:cs typeface="Trebuchet MS"/>
              </a:rPr>
              <a:t>BokSmart </a:t>
            </a:r>
            <a:r>
              <a:rPr sz="1800" i="1" spc="-175" dirty="0">
                <a:latin typeface="Trebuchet MS"/>
                <a:cs typeface="Trebuchet MS"/>
              </a:rPr>
              <a:t>Certifications </a:t>
            </a:r>
            <a:r>
              <a:rPr sz="1800" i="1" spc="-204" dirty="0">
                <a:latin typeface="Trebuchet MS"/>
                <a:cs typeface="Trebuchet MS"/>
              </a:rPr>
              <a:t>to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180" dirty="0">
                <a:latin typeface="Trebuchet MS"/>
                <a:cs typeface="Trebuchet MS"/>
              </a:rPr>
              <a:t>date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2959" y="1769821"/>
            <a:ext cx="15436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5" dirty="0">
                <a:latin typeface="Trebuchet MS"/>
                <a:cs typeface="Trebuchet MS"/>
              </a:rPr>
              <a:t>102595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2627" y="2328164"/>
            <a:ext cx="228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lnSpc>
                <a:spcPct val="100000"/>
              </a:lnSpc>
              <a:spcBef>
                <a:spcPts val="100"/>
              </a:spcBef>
            </a:pPr>
            <a:r>
              <a:rPr sz="1800" i="1" spc="-185" dirty="0">
                <a:latin typeface="Trebuchet MS"/>
                <a:cs typeface="Trebuchet MS"/>
              </a:rPr>
              <a:t>First </a:t>
            </a:r>
            <a:r>
              <a:rPr sz="1800" i="1" spc="-204" dirty="0">
                <a:latin typeface="Trebuchet MS"/>
                <a:cs typeface="Trebuchet MS"/>
              </a:rPr>
              <a:t>time </a:t>
            </a:r>
            <a:r>
              <a:rPr sz="1800" i="1" spc="-175" dirty="0">
                <a:latin typeface="Trebuchet MS"/>
                <a:cs typeface="Trebuchet MS"/>
              </a:rPr>
              <a:t>attendees </a:t>
            </a:r>
            <a:r>
              <a:rPr sz="1800" i="1" spc="-185" dirty="0">
                <a:latin typeface="Trebuchet MS"/>
                <a:cs typeface="Trebuchet MS"/>
              </a:rPr>
              <a:t>at  </a:t>
            </a:r>
            <a:r>
              <a:rPr sz="1800" i="1" spc="-135" dirty="0">
                <a:latin typeface="Trebuchet MS"/>
                <a:cs typeface="Trebuchet MS"/>
              </a:rPr>
              <a:t>BokSmart Courses </a:t>
            </a:r>
            <a:r>
              <a:rPr sz="1800" i="1" spc="-204" dirty="0">
                <a:latin typeface="Trebuchet MS"/>
                <a:cs typeface="Trebuchet MS"/>
              </a:rPr>
              <a:t>to</a:t>
            </a:r>
            <a:r>
              <a:rPr sz="1800" i="1" spc="125" dirty="0">
                <a:latin typeface="Trebuchet MS"/>
                <a:cs typeface="Trebuchet MS"/>
              </a:rPr>
              <a:t> </a:t>
            </a:r>
            <a:r>
              <a:rPr sz="1800" i="1" spc="-180" dirty="0">
                <a:latin typeface="Trebuchet MS"/>
                <a:cs typeface="Trebuchet MS"/>
              </a:rPr>
              <a:t>date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8940" y="1769821"/>
            <a:ext cx="1292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0" dirty="0">
                <a:latin typeface="Trebuchet MS"/>
                <a:cs typeface="Trebuchet MS"/>
              </a:rPr>
              <a:t>30195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2328" y="2328164"/>
            <a:ext cx="3461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480059">
              <a:lnSpc>
                <a:spcPct val="100000"/>
              </a:lnSpc>
              <a:spcBef>
                <a:spcPts val="100"/>
              </a:spcBef>
            </a:pPr>
            <a:r>
              <a:rPr sz="1800" i="1" spc="-180" dirty="0">
                <a:latin typeface="Trebuchet MS"/>
                <a:cs typeface="Trebuchet MS"/>
              </a:rPr>
              <a:t>Average </a:t>
            </a:r>
            <a:r>
              <a:rPr sz="1800" i="1" spc="-170" dirty="0">
                <a:latin typeface="Trebuchet MS"/>
                <a:cs typeface="Trebuchet MS"/>
              </a:rPr>
              <a:t>number </a:t>
            </a:r>
            <a:r>
              <a:rPr sz="1800" i="1" spc="-200" dirty="0">
                <a:latin typeface="Trebuchet MS"/>
                <a:cs typeface="Trebuchet MS"/>
              </a:rPr>
              <a:t>of </a:t>
            </a:r>
            <a:r>
              <a:rPr sz="1800" i="1" spc="-135" dirty="0">
                <a:latin typeface="Trebuchet MS"/>
                <a:cs typeface="Trebuchet MS"/>
              </a:rPr>
              <a:t>BokSmart </a:t>
            </a:r>
            <a:r>
              <a:rPr sz="1800" i="1" spc="-175" dirty="0">
                <a:latin typeface="Trebuchet MS"/>
                <a:cs typeface="Trebuchet MS"/>
              </a:rPr>
              <a:t>attendees  </a:t>
            </a:r>
            <a:r>
              <a:rPr sz="1800" i="1" spc="-165" dirty="0">
                <a:latin typeface="Trebuchet MS"/>
                <a:cs typeface="Trebuchet MS"/>
              </a:rPr>
              <a:t>per </a:t>
            </a:r>
            <a:r>
              <a:rPr sz="1800" i="1" spc="-200" dirty="0">
                <a:latin typeface="Trebuchet MS"/>
                <a:cs typeface="Trebuchet MS"/>
              </a:rPr>
              <a:t>two-year </a:t>
            </a:r>
            <a:r>
              <a:rPr sz="1800" i="1" spc="-165" dirty="0">
                <a:latin typeface="Trebuchet MS"/>
                <a:cs typeface="Trebuchet MS"/>
              </a:rPr>
              <a:t>cycle </a:t>
            </a:r>
            <a:r>
              <a:rPr sz="1800" i="1" spc="-200" dirty="0">
                <a:latin typeface="Trebuchet MS"/>
                <a:cs typeface="Trebuchet MS"/>
              </a:rPr>
              <a:t>of</a:t>
            </a:r>
            <a:r>
              <a:rPr sz="1800" i="1" spc="-10" dirty="0">
                <a:latin typeface="Trebuchet MS"/>
                <a:cs typeface="Trebuchet MS"/>
              </a:rPr>
              <a:t> </a:t>
            </a:r>
            <a:r>
              <a:rPr sz="1800" i="1" spc="-185" dirty="0">
                <a:latin typeface="Trebuchet MS"/>
                <a:cs typeface="Trebuchet MS"/>
              </a:rPr>
              <a:t>training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62609" y="2976641"/>
            <a:ext cx="697865" cy="764540"/>
            <a:chOff x="1862609" y="2976641"/>
            <a:chExt cx="697865" cy="764540"/>
          </a:xfrm>
        </p:grpSpPr>
        <p:sp>
          <p:nvSpPr>
            <p:cNvPr id="11" name="object 11"/>
            <p:cNvSpPr/>
            <p:nvPr/>
          </p:nvSpPr>
          <p:spPr>
            <a:xfrm>
              <a:off x="2327162" y="3360285"/>
              <a:ext cx="157672" cy="1574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7126" y="3532694"/>
              <a:ext cx="266065" cy="146685"/>
            </a:xfrm>
            <a:custGeom>
              <a:avLst/>
              <a:gdLst/>
              <a:ahLst/>
              <a:cxnLst/>
              <a:rect l="l" t="t" r="r" b="b"/>
              <a:pathLst>
                <a:path w="266064" h="146685">
                  <a:moveTo>
                    <a:pt x="134161" y="321"/>
                  </a:moveTo>
                  <a:lnTo>
                    <a:pt x="73380" y="4718"/>
                  </a:lnTo>
                  <a:lnTo>
                    <a:pt x="16524" y="25139"/>
                  </a:lnTo>
                  <a:lnTo>
                    <a:pt x="0" y="36429"/>
                  </a:lnTo>
                  <a:lnTo>
                    <a:pt x="20201" y="42975"/>
                  </a:lnTo>
                  <a:lnTo>
                    <a:pt x="39598" y="51480"/>
                  </a:lnTo>
                  <a:lnTo>
                    <a:pt x="75414" y="74086"/>
                  </a:lnTo>
                  <a:lnTo>
                    <a:pt x="101241" y="113338"/>
                  </a:lnTo>
                  <a:lnTo>
                    <a:pt x="102941" y="146103"/>
                  </a:lnTo>
                  <a:lnTo>
                    <a:pt x="265530" y="146103"/>
                  </a:lnTo>
                  <a:lnTo>
                    <a:pt x="264717" y="63858"/>
                  </a:lnTo>
                  <a:lnTo>
                    <a:pt x="234469" y="31604"/>
                  </a:lnTo>
                  <a:lnTo>
                    <a:pt x="198451" y="14441"/>
                  </a:lnTo>
                  <a:lnTo>
                    <a:pt x="164375" y="5036"/>
                  </a:lnTo>
                  <a:lnTo>
                    <a:pt x="134161" y="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7126" y="3532127"/>
              <a:ext cx="266065" cy="146685"/>
            </a:xfrm>
            <a:custGeom>
              <a:avLst/>
              <a:gdLst/>
              <a:ahLst/>
              <a:cxnLst/>
              <a:rect l="l" t="t" r="r" b="b"/>
              <a:pathLst>
                <a:path w="266064" h="146685">
                  <a:moveTo>
                    <a:pt x="250919" y="43587"/>
                  </a:moveTo>
                  <a:lnTo>
                    <a:pt x="216926" y="22620"/>
                  </a:lnTo>
                  <a:lnTo>
                    <a:pt x="179204" y="9414"/>
                  </a:lnTo>
                  <a:lnTo>
                    <a:pt x="134161" y="888"/>
                  </a:lnTo>
                  <a:lnTo>
                    <a:pt x="118872" y="0"/>
                  </a:lnTo>
                  <a:lnTo>
                    <a:pt x="103570" y="567"/>
                  </a:lnTo>
                  <a:lnTo>
                    <a:pt x="58635" y="9414"/>
                  </a:lnTo>
                  <a:lnTo>
                    <a:pt x="16524" y="25707"/>
                  </a:lnTo>
                  <a:lnTo>
                    <a:pt x="0" y="36997"/>
                  </a:lnTo>
                  <a:lnTo>
                    <a:pt x="20201" y="43542"/>
                  </a:lnTo>
                  <a:lnTo>
                    <a:pt x="39598" y="52047"/>
                  </a:lnTo>
                  <a:lnTo>
                    <a:pt x="75414" y="74653"/>
                  </a:lnTo>
                  <a:lnTo>
                    <a:pt x="101241" y="113905"/>
                  </a:lnTo>
                  <a:lnTo>
                    <a:pt x="102941" y="146670"/>
                  </a:lnTo>
                  <a:lnTo>
                    <a:pt x="265530" y="146670"/>
                  </a:lnTo>
                  <a:lnTo>
                    <a:pt x="265530" y="72958"/>
                  </a:lnTo>
                  <a:lnTo>
                    <a:pt x="264717" y="64425"/>
                  </a:lnTo>
                  <a:lnTo>
                    <a:pt x="261907" y="56457"/>
                  </a:lnTo>
                  <a:lnTo>
                    <a:pt x="257256" y="49397"/>
                  </a:lnTo>
                  <a:lnTo>
                    <a:pt x="250919" y="43587"/>
                  </a:lnTo>
                  <a:close/>
                </a:path>
              </a:pathLst>
            </a:custGeom>
            <a:ln w="109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6042" y="3360285"/>
              <a:ext cx="157672" cy="1574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8102" y="3532694"/>
              <a:ext cx="266065" cy="146685"/>
            </a:xfrm>
            <a:custGeom>
              <a:avLst/>
              <a:gdLst/>
              <a:ahLst/>
              <a:cxnLst/>
              <a:rect l="l" t="t" r="r" b="b"/>
              <a:pathLst>
                <a:path w="266064" h="146685">
                  <a:moveTo>
                    <a:pt x="162040" y="325"/>
                  </a:moveTo>
                  <a:lnTo>
                    <a:pt x="101213" y="4718"/>
                  </a:lnTo>
                  <a:lnTo>
                    <a:pt x="49069" y="22776"/>
                  </a:lnTo>
                  <a:lnTo>
                    <a:pt x="14705" y="43019"/>
                  </a:lnTo>
                  <a:lnTo>
                    <a:pt x="0" y="72391"/>
                  </a:lnTo>
                  <a:lnTo>
                    <a:pt x="0" y="146103"/>
                  </a:lnTo>
                  <a:lnTo>
                    <a:pt x="162990" y="146103"/>
                  </a:lnTo>
                  <a:lnTo>
                    <a:pt x="162990" y="129346"/>
                  </a:lnTo>
                  <a:lnTo>
                    <a:pt x="164786" y="113754"/>
                  </a:lnTo>
                  <a:lnTo>
                    <a:pt x="191742" y="73238"/>
                  </a:lnTo>
                  <a:lnTo>
                    <a:pt x="227378" y="51942"/>
                  </a:lnTo>
                  <a:lnTo>
                    <a:pt x="265931" y="36524"/>
                  </a:lnTo>
                  <a:lnTo>
                    <a:pt x="260558" y="30404"/>
                  </a:lnTo>
                  <a:lnTo>
                    <a:pt x="234560" y="17710"/>
                  </a:lnTo>
                  <a:lnTo>
                    <a:pt x="192208" y="5041"/>
                  </a:lnTo>
                  <a:lnTo>
                    <a:pt x="162040" y="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68102" y="3532126"/>
              <a:ext cx="266065" cy="146685"/>
            </a:xfrm>
            <a:custGeom>
              <a:avLst/>
              <a:gdLst/>
              <a:ahLst/>
              <a:cxnLst/>
              <a:rect l="l" t="t" r="r" b="b"/>
              <a:pathLst>
                <a:path w="266064" h="146685">
                  <a:moveTo>
                    <a:pt x="162990" y="129913"/>
                  </a:moveTo>
                  <a:lnTo>
                    <a:pt x="178293" y="86624"/>
                  </a:lnTo>
                  <a:lnTo>
                    <a:pt x="209152" y="62444"/>
                  </a:lnTo>
                  <a:lnTo>
                    <a:pt x="246333" y="44044"/>
                  </a:lnTo>
                  <a:lnTo>
                    <a:pt x="265931" y="37091"/>
                  </a:lnTo>
                  <a:lnTo>
                    <a:pt x="264046" y="35114"/>
                  </a:lnTo>
                  <a:lnTo>
                    <a:pt x="262255" y="33043"/>
                  </a:lnTo>
                  <a:lnTo>
                    <a:pt x="260558" y="30972"/>
                  </a:lnTo>
                  <a:lnTo>
                    <a:pt x="247778" y="24156"/>
                  </a:lnTo>
                  <a:lnTo>
                    <a:pt x="207013" y="9414"/>
                  </a:lnTo>
                  <a:lnTo>
                    <a:pt x="162040" y="892"/>
                  </a:lnTo>
                  <a:lnTo>
                    <a:pt x="146776" y="0"/>
                  </a:lnTo>
                  <a:lnTo>
                    <a:pt x="131450" y="567"/>
                  </a:lnTo>
                  <a:lnTo>
                    <a:pt x="86444" y="9414"/>
                  </a:lnTo>
                  <a:lnTo>
                    <a:pt x="49069" y="23343"/>
                  </a:lnTo>
                  <a:lnTo>
                    <a:pt x="14705" y="43587"/>
                  </a:lnTo>
                  <a:lnTo>
                    <a:pt x="0" y="72958"/>
                  </a:lnTo>
                  <a:lnTo>
                    <a:pt x="0" y="146670"/>
                  </a:lnTo>
                  <a:lnTo>
                    <a:pt x="162990" y="146670"/>
                  </a:lnTo>
                  <a:lnTo>
                    <a:pt x="162990" y="129913"/>
                  </a:lnTo>
                  <a:close/>
                </a:path>
              </a:pathLst>
            </a:custGeom>
            <a:ln w="109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63709" y="3589721"/>
              <a:ext cx="294005" cy="146050"/>
            </a:xfrm>
            <a:custGeom>
              <a:avLst/>
              <a:gdLst/>
              <a:ahLst/>
              <a:cxnLst/>
              <a:rect l="l" t="t" r="r" b="b"/>
              <a:pathLst>
                <a:path w="294005" h="146050">
                  <a:moveTo>
                    <a:pt x="161974" y="316"/>
                  </a:moveTo>
                  <a:lnTo>
                    <a:pt x="101186" y="4718"/>
                  </a:lnTo>
                  <a:lnTo>
                    <a:pt x="49040" y="22739"/>
                  </a:lnTo>
                  <a:lnTo>
                    <a:pt x="14705" y="43041"/>
                  </a:lnTo>
                  <a:lnTo>
                    <a:pt x="0" y="72319"/>
                  </a:lnTo>
                  <a:lnTo>
                    <a:pt x="0" y="145560"/>
                  </a:lnTo>
                  <a:lnTo>
                    <a:pt x="293457" y="145560"/>
                  </a:lnTo>
                  <a:lnTo>
                    <a:pt x="292623" y="63795"/>
                  </a:lnTo>
                  <a:lnTo>
                    <a:pt x="262309" y="31582"/>
                  </a:lnTo>
                  <a:lnTo>
                    <a:pt x="226279" y="14418"/>
                  </a:lnTo>
                  <a:lnTo>
                    <a:pt x="161974" y="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3709" y="3589176"/>
              <a:ext cx="294005" cy="146685"/>
            </a:xfrm>
            <a:custGeom>
              <a:avLst/>
              <a:gdLst/>
              <a:ahLst/>
              <a:cxnLst/>
              <a:rect l="l" t="t" r="r" b="b"/>
              <a:pathLst>
                <a:path w="294005" h="146685">
                  <a:moveTo>
                    <a:pt x="0" y="146106"/>
                  </a:moveTo>
                  <a:lnTo>
                    <a:pt x="0" y="72864"/>
                  </a:lnTo>
                  <a:lnTo>
                    <a:pt x="31435" y="32657"/>
                  </a:lnTo>
                  <a:lnTo>
                    <a:pt x="67412" y="15520"/>
                  </a:lnTo>
                  <a:lnTo>
                    <a:pt x="116188" y="2303"/>
                  </a:lnTo>
                  <a:lnTo>
                    <a:pt x="146681" y="0"/>
                  </a:lnTo>
                  <a:lnTo>
                    <a:pt x="161974" y="861"/>
                  </a:lnTo>
                  <a:lnTo>
                    <a:pt x="207013" y="9414"/>
                  </a:lnTo>
                  <a:lnTo>
                    <a:pt x="244765" y="22561"/>
                  </a:lnTo>
                  <a:lnTo>
                    <a:pt x="278752" y="43587"/>
                  </a:lnTo>
                  <a:lnTo>
                    <a:pt x="293457" y="146106"/>
                  </a:lnTo>
                  <a:lnTo>
                    <a:pt x="0" y="146106"/>
                  </a:lnTo>
                  <a:close/>
                </a:path>
              </a:pathLst>
            </a:custGeom>
            <a:ln w="109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1555" y="3417240"/>
              <a:ext cx="157672" cy="1574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68667" y="2982134"/>
              <a:ext cx="685800" cy="339090"/>
            </a:xfrm>
            <a:custGeom>
              <a:avLst/>
              <a:gdLst/>
              <a:ahLst/>
              <a:cxnLst/>
              <a:rect l="l" t="t" r="r" b="b"/>
              <a:pathLst>
                <a:path w="685800" h="339089">
                  <a:moveTo>
                    <a:pt x="236142" y="282445"/>
                  </a:moveTo>
                  <a:lnTo>
                    <a:pt x="176753" y="282445"/>
                  </a:lnTo>
                  <a:lnTo>
                    <a:pt x="176753" y="338929"/>
                  </a:lnTo>
                  <a:lnTo>
                    <a:pt x="236142" y="282445"/>
                  </a:lnTo>
                  <a:close/>
                </a:path>
                <a:path w="685800" h="339089">
                  <a:moveTo>
                    <a:pt x="370946" y="282445"/>
                  </a:moveTo>
                  <a:lnTo>
                    <a:pt x="300245" y="282445"/>
                  </a:lnTo>
                  <a:lnTo>
                    <a:pt x="337010" y="338929"/>
                  </a:lnTo>
                  <a:lnTo>
                    <a:pt x="370946" y="282445"/>
                  </a:lnTo>
                  <a:close/>
                </a:path>
                <a:path w="685800" h="339089">
                  <a:moveTo>
                    <a:pt x="497266" y="282445"/>
                  </a:moveTo>
                  <a:lnTo>
                    <a:pt x="437877" y="282445"/>
                  </a:lnTo>
                  <a:lnTo>
                    <a:pt x="497266" y="338929"/>
                  </a:lnTo>
                  <a:lnTo>
                    <a:pt x="497266" y="282445"/>
                  </a:lnTo>
                  <a:close/>
                </a:path>
                <a:path w="685800" h="339089">
                  <a:moveTo>
                    <a:pt x="648096" y="0"/>
                  </a:moveTo>
                  <a:lnTo>
                    <a:pt x="37707" y="0"/>
                  </a:lnTo>
                  <a:lnTo>
                    <a:pt x="2963" y="23001"/>
                  </a:lnTo>
                  <a:lnTo>
                    <a:pt x="0" y="37656"/>
                  </a:lnTo>
                  <a:lnTo>
                    <a:pt x="0" y="244788"/>
                  </a:lnTo>
                  <a:lnTo>
                    <a:pt x="23029" y="279485"/>
                  </a:lnTo>
                  <a:lnTo>
                    <a:pt x="648096" y="282445"/>
                  </a:lnTo>
                  <a:lnTo>
                    <a:pt x="662765" y="279486"/>
                  </a:lnTo>
                  <a:lnTo>
                    <a:pt x="674749" y="271416"/>
                  </a:lnTo>
                  <a:lnTo>
                    <a:pt x="682831" y="259446"/>
                  </a:lnTo>
                  <a:lnTo>
                    <a:pt x="685795" y="244789"/>
                  </a:lnTo>
                  <a:lnTo>
                    <a:pt x="685795" y="197718"/>
                  </a:lnTo>
                  <a:lnTo>
                    <a:pt x="94268" y="197718"/>
                  </a:lnTo>
                  <a:lnTo>
                    <a:pt x="94268" y="178890"/>
                  </a:lnTo>
                  <a:lnTo>
                    <a:pt x="685795" y="178890"/>
                  </a:lnTo>
                  <a:lnTo>
                    <a:pt x="685795" y="150648"/>
                  </a:lnTo>
                  <a:lnTo>
                    <a:pt x="94268" y="150648"/>
                  </a:lnTo>
                  <a:lnTo>
                    <a:pt x="94268" y="131820"/>
                  </a:lnTo>
                  <a:lnTo>
                    <a:pt x="685795" y="131820"/>
                  </a:lnTo>
                  <a:lnTo>
                    <a:pt x="685795" y="103578"/>
                  </a:lnTo>
                  <a:lnTo>
                    <a:pt x="94268" y="103578"/>
                  </a:lnTo>
                  <a:lnTo>
                    <a:pt x="94268" y="84750"/>
                  </a:lnTo>
                  <a:lnTo>
                    <a:pt x="685795" y="84750"/>
                  </a:lnTo>
                  <a:lnTo>
                    <a:pt x="685795" y="37656"/>
                  </a:lnTo>
                  <a:lnTo>
                    <a:pt x="682831" y="23002"/>
                  </a:lnTo>
                  <a:lnTo>
                    <a:pt x="674749" y="11032"/>
                  </a:lnTo>
                  <a:lnTo>
                    <a:pt x="662765" y="2960"/>
                  </a:lnTo>
                  <a:lnTo>
                    <a:pt x="648096" y="0"/>
                  </a:lnTo>
                  <a:close/>
                </a:path>
                <a:path w="685800" h="339089">
                  <a:moveTo>
                    <a:pt x="685795" y="178890"/>
                  </a:moveTo>
                  <a:lnTo>
                    <a:pt x="440705" y="178890"/>
                  </a:lnTo>
                  <a:lnTo>
                    <a:pt x="440705" y="197718"/>
                  </a:lnTo>
                  <a:lnTo>
                    <a:pt x="685795" y="197718"/>
                  </a:lnTo>
                  <a:lnTo>
                    <a:pt x="685795" y="178890"/>
                  </a:lnTo>
                  <a:close/>
                </a:path>
                <a:path w="685800" h="339089">
                  <a:moveTo>
                    <a:pt x="685795" y="131820"/>
                  </a:moveTo>
                  <a:lnTo>
                    <a:pt x="591535" y="131820"/>
                  </a:lnTo>
                  <a:lnTo>
                    <a:pt x="591535" y="150648"/>
                  </a:lnTo>
                  <a:lnTo>
                    <a:pt x="685795" y="150648"/>
                  </a:lnTo>
                  <a:lnTo>
                    <a:pt x="685795" y="131820"/>
                  </a:lnTo>
                  <a:close/>
                </a:path>
                <a:path w="685800" h="339089">
                  <a:moveTo>
                    <a:pt x="685795" y="84750"/>
                  </a:moveTo>
                  <a:lnTo>
                    <a:pt x="534973" y="84750"/>
                  </a:lnTo>
                  <a:lnTo>
                    <a:pt x="534973" y="103578"/>
                  </a:lnTo>
                  <a:lnTo>
                    <a:pt x="685795" y="103578"/>
                  </a:lnTo>
                  <a:lnTo>
                    <a:pt x="685795" y="84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68667" y="2982134"/>
              <a:ext cx="685800" cy="339090"/>
            </a:xfrm>
            <a:custGeom>
              <a:avLst/>
              <a:gdLst/>
              <a:ahLst/>
              <a:cxnLst/>
              <a:rect l="l" t="t" r="r" b="b"/>
              <a:pathLst>
                <a:path w="685800" h="339089">
                  <a:moveTo>
                    <a:pt x="648096" y="0"/>
                  </a:moveTo>
                  <a:lnTo>
                    <a:pt x="37707" y="0"/>
                  </a:lnTo>
                  <a:lnTo>
                    <a:pt x="2963" y="23001"/>
                  </a:lnTo>
                  <a:lnTo>
                    <a:pt x="0" y="37656"/>
                  </a:lnTo>
                  <a:lnTo>
                    <a:pt x="0" y="244788"/>
                  </a:lnTo>
                  <a:lnTo>
                    <a:pt x="23029" y="279485"/>
                  </a:lnTo>
                  <a:lnTo>
                    <a:pt x="176753" y="282445"/>
                  </a:lnTo>
                  <a:lnTo>
                    <a:pt x="176753" y="338929"/>
                  </a:lnTo>
                  <a:lnTo>
                    <a:pt x="236142" y="282445"/>
                  </a:lnTo>
                  <a:lnTo>
                    <a:pt x="300245" y="282445"/>
                  </a:lnTo>
                  <a:lnTo>
                    <a:pt x="337010" y="338929"/>
                  </a:lnTo>
                  <a:lnTo>
                    <a:pt x="370946" y="282445"/>
                  </a:lnTo>
                  <a:lnTo>
                    <a:pt x="437877" y="282445"/>
                  </a:lnTo>
                  <a:lnTo>
                    <a:pt x="497266" y="338929"/>
                  </a:lnTo>
                  <a:lnTo>
                    <a:pt x="497266" y="282445"/>
                  </a:lnTo>
                  <a:lnTo>
                    <a:pt x="648096" y="282445"/>
                  </a:lnTo>
                  <a:lnTo>
                    <a:pt x="682831" y="259446"/>
                  </a:lnTo>
                  <a:lnTo>
                    <a:pt x="685795" y="244789"/>
                  </a:lnTo>
                  <a:lnTo>
                    <a:pt x="685795" y="37656"/>
                  </a:lnTo>
                  <a:lnTo>
                    <a:pt x="682831" y="23002"/>
                  </a:lnTo>
                  <a:lnTo>
                    <a:pt x="674749" y="11032"/>
                  </a:lnTo>
                  <a:lnTo>
                    <a:pt x="662765" y="2960"/>
                  </a:lnTo>
                  <a:lnTo>
                    <a:pt x="648096" y="0"/>
                  </a:lnTo>
                  <a:close/>
                </a:path>
                <a:path w="685800" h="339089">
                  <a:moveTo>
                    <a:pt x="94268" y="84750"/>
                  </a:moveTo>
                  <a:lnTo>
                    <a:pt x="534973" y="84750"/>
                  </a:lnTo>
                  <a:lnTo>
                    <a:pt x="534973" y="103578"/>
                  </a:lnTo>
                  <a:lnTo>
                    <a:pt x="94268" y="103578"/>
                  </a:lnTo>
                  <a:lnTo>
                    <a:pt x="94268" y="84750"/>
                  </a:lnTo>
                  <a:close/>
                </a:path>
                <a:path w="685800" h="339089">
                  <a:moveTo>
                    <a:pt x="440705" y="197718"/>
                  </a:moveTo>
                  <a:lnTo>
                    <a:pt x="94268" y="197718"/>
                  </a:lnTo>
                  <a:lnTo>
                    <a:pt x="94268" y="178890"/>
                  </a:lnTo>
                  <a:lnTo>
                    <a:pt x="440705" y="178890"/>
                  </a:lnTo>
                  <a:lnTo>
                    <a:pt x="440705" y="197718"/>
                  </a:lnTo>
                  <a:close/>
                </a:path>
                <a:path w="685800" h="339089">
                  <a:moveTo>
                    <a:pt x="591535" y="150648"/>
                  </a:moveTo>
                  <a:lnTo>
                    <a:pt x="94268" y="150648"/>
                  </a:lnTo>
                  <a:lnTo>
                    <a:pt x="94268" y="131820"/>
                  </a:lnTo>
                  <a:lnTo>
                    <a:pt x="591535" y="131820"/>
                  </a:lnTo>
                  <a:lnTo>
                    <a:pt x="591535" y="150648"/>
                  </a:lnTo>
                  <a:close/>
                </a:path>
              </a:pathLst>
            </a:custGeom>
            <a:ln w="109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618541" y="3033147"/>
            <a:ext cx="652145" cy="651510"/>
            <a:chOff x="9618541" y="3033147"/>
            <a:chExt cx="652145" cy="651510"/>
          </a:xfrm>
        </p:grpSpPr>
        <p:sp>
          <p:nvSpPr>
            <p:cNvPr id="23" name="object 23"/>
            <p:cNvSpPr/>
            <p:nvPr/>
          </p:nvSpPr>
          <p:spPr>
            <a:xfrm>
              <a:off x="9624035" y="3039135"/>
              <a:ext cx="641350" cy="640080"/>
            </a:xfrm>
            <a:custGeom>
              <a:avLst/>
              <a:gdLst/>
              <a:ahLst/>
              <a:cxnLst/>
              <a:rect l="l" t="t" r="r" b="b"/>
              <a:pathLst>
                <a:path w="641350" h="640079">
                  <a:moveTo>
                    <a:pt x="640740" y="620610"/>
                  </a:moveTo>
                  <a:lnTo>
                    <a:pt x="18846" y="620610"/>
                  </a:lnTo>
                  <a:lnTo>
                    <a:pt x="18846" y="0"/>
                  </a:lnTo>
                  <a:lnTo>
                    <a:pt x="0" y="0"/>
                  </a:lnTo>
                  <a:lnTo>
                    <a:pt x="0" y="620610"/>
                  </a:lnTo>
                  <a:lnTo>
                    <a:pt x="0" y="639648"/>
                  </a:lnTo>
                  <a:lnTo>
                    <a:pt x="640740" y="639648"/>
                  </a:lnTo>
                  <a:lnTo>
                    <a:pt x="640740" y="620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24036" y="3038642"/>
              <a:ext cx="641350" cy="640715"/>
            </a:xfrm>
            <a:custGeom>
              <a:avLst/>
              <a:gdLst/>
              <a:ahLst/>
              <a:cxnLst/>
              <a:rect l="l" t="t" r="r" b="b"/>
              <a:pathLst>
                <a:path w="641350" h="640714">
                  <a:moveTo>
                    <a:pt x="18853" y="0"/>
                  </a:moveTo>
                  <a:lnTo>
                    <a:pt x="0" y="0"/>
                  </a:lnTo>
                  <a:lnTo>
                    <a:pt x="0" y="640155"/>
                  </a:lnTo>
                  <a:lnTo>
                    <a:pt x="640743" y="640155"/>
                  </a:lnTo>
                  <a:lnTo>
                    <a:pt x="640743" y="621327"/>
                  </a:lnTo>
                  <a:lnTo>
                    <a:pt x="18854" y="621327"/>
                  </a:lnTo>
                  <a:lnTo>
                    <a:pt x="18853" y="0"/>
                  </a:lnTo>
                  <a:close/>
                </a:path>
              </a:pathLst>
            </a:custGeom>
            <a:ln w="109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28007" y="3142196"/>
              <a:ext cx="508000" cy="348615"/>
            </a:xfrm>
            <a:custGeom>
              <a:avLst/>
              <a:gdLst/>
              <a:ahLst/>
              <a:cxnLst/>
              <a:rect l="l" t="t" r="r" b="b"/>
              <a:pathLst>
                <a:path w="508000" h="348614">
                  <a:moveTo>
                    <a:pt x="112847" y="0"/>
                  </a:moveTo>
                  <a:lnTo>
                    <a:pt x="49831" y="35251"/>
                  </a:lnTo>
                  <a:lnTo>
                    <a:pt x="30148" y="72369"/>
                  </a:lnTo>
                  <a:lnTo>
                    <a:pt x="15431" y="116309"/>
                  </a:lnTo>
                  <a:lnTo>
                    <a:pt x="0" y="176560"/>
                  </a:lnTo>
                  <a:lnTo>
                    <a:pt x="18288" y="181134"/>
                  </a:lnTo>
                  <a:lnTo>
                    <a:pt x="35594" y="114499"/>
                  </a:lnTo>
                  <a:lnTo>
                    <a:pt x="53308" y="66846"/>
                  </a:lnTo>
                  <a:lnTo>
                    <a:pt x="78033" y="32207"/>
                  </a:lnTo>
                  <a:lnTo>
                    <a:pt x="112847" y="18828"/>
                  </a:lnTo>
                  <a:lnTo>
                    <a:pt x="140843" y="32142"/>
                  </a:lnTo>
                  <a:lnTo>
                    <a:pt x="166059" y="67068"/>
                  </a:lnTo>
                  <a:lnTo>
                    <a:pt x="189299" y="116081"/>
                  </a:lnTo>
                  <a:lnTo>
                    <a:pt x="231801" y="223381"/>
                  </a:lnTo>
                  <a:lnTo>
                    <a:pt x="253653" y="271362"/>
                  </a:lnTo>
                  <a:lnTo>
                    <a:pt x="278059" y="311148"/>
                  </a:lnTo>
                  <a:lnTo>
                    <a:pt x="306159" y="338284"/>
                  </a:lnTo>
                  <a:lnTo>
                    <a:pt x="339091" y="348320"/>
                  </a:lnTo>
                  <a:lnTo>
                    <a:pt x="377520" y="332575"/>
                  </a:lnTo>
                  <a:lnTo>
                    <a:pt x="407080" y="293225"/>
                  </a:lnTo>
                  <a:lnTo>
                    <a:pt x="428608" y="242098"/>
                  </a:lnTo>
                  <a:lnTo>
                    <a:pt x="442941" y="191022"/>
                  </a:lnTo>
                  <a:lnTo>
                    <a:pt x="451082" y="151825"/>
                  </a:lnTo>
                  <a:lnTo>
                    <a:pt x="491186" y="221230"/>
                  </a:lnTo>
                  <a:lnTo>
                    <a:pt x="507510" y="211816"/>
                  </a:lnTo>
                  <a:lnTo>
                    <a:pt x="450949" y="113965"/>
                  </a:lnTo>
                  <a:lnTo>
                    <a:pt x="353232" y="170284"/>
                  </a:lnTo>
                  <a:lnTo>
                    <a:pt x="362658" y="186586"/>
                  </a:lnTo>
                  <a:lnTo>
                    <a:pt x="432731" y="146396"/>
                  </a:lnTo>
                  <a:lnTo>
                    <a:pt x="424052" y="188390"/>
                  </a:lnTo>
                  <a:lnTo>
                    <a:pt x="410277" y="236667"/>
                  </a:lnTo>
                  <a:lnTo>
                    <a:pt x="391478" y="282256"/>
                  </a:lnTo>
                  <a:lnTo>
                    <a:pt x="367726" y="316188"/>
                  </a:lnTo>
                  <a:lnTo>
                    <a:pt x="339091" y="329491"/>
                  </a:lnTo>
                  <a:lnTo>
                    <a:pt x="306609" y="315152"/>
                  </a:lnTo>
                  <a:lnTo>
                    <a:pt x="278256" y="277535"/>
                  </a:lnTo>
                  <a:lnTo>
                    <a:pt x="252788" y="224745"/>
                  </a:lnTo>
                  <a:lnTo>
                    <a:pt x="209357" y="115179"/>
                  </a:lnTo>
                  <a:lnTo>
                    <a:pt x="189067" y="70217"/>
                  </a:lnTo>
                  <a:lnTo>
                    <a:pt x="166967" y="33620"/>
                  </a:lnTo>
                  <a:lnTo>
                    <a:pt x="141935" y="9008"/>
                  </a:lnTo>
                  <a:lnTo>
                    <a:pt x="1128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28007" y="3142196"/>
              <a:ext cx="508000" cy="348615"/>
            </a:xfrm>
            <a:custGeom>
              <a:avLst/>
              <a:gdLst/>
              <a:ahLst/>
              <a:cxnLst/>
              <a:rect l="l" t="t" r="r" b="b"/>
              <a:pathLst>
                <a:path w="508000" h="348614">
                  <a:moveTo>
                    <a:pt x="339091" y="329491"/>
                  </a:moveTo>
                  <a:lnTo>
                    <a:pt x="278256" y="277535"/>
                  </a:lnTo>
                  <a:lnTo>
                    <a:pt x="252788" y="224745"/>
                  </a:lnTo>
                  <a:lnTo>
                    <a:pt x="228962" y="164887"/>
                  </a:lnTo>
                  <a:lnTo>
                    <a:pt x="209357" y="115179"/>
                  </a:lnTo>
                  <a:lnTo>
                    <a:pt x="189067" y="70217"/>
                  </a:lnTo>
                  <a:lnTo>
                    <a:pt x="166967" y="33620"/>
                  </a:lnTo>
                  <a:lnTo>
                    <a:pt x="141935" y="9008"/>
                  </a:lnTo>
                  <a:lnTo>
                    <a:pt x="112847" y="0"/>
                  </a:lnTo>
                  <a:lnTo>
                    <a:pt x="76669" y="9584"/>
                  </a:lnTo>
                  <a:lnTo>
                    <a:pt x="30148" y="72369"/>
                  </a:lnTo>
                  <a:lnTo>
                    <a:pt x="15431" y="116309"/>
                  </a:lnTo>
                  <a:lnTo>
                    <a:pt x="3495" y="162439"/>
                  </a:lnTo>
                  <a:lnTo>
                    <a:pt x="0" y="176560"/>
                  </a:lnTo>
                  <a:lnTo>
                    <a:pt x="18288" y="181134"/>
                  </a:lnTo>
                  <a:lnTo>
                    <a:pt x="21815" y="166918"/>
                  </a:lnTo>
                  <a:lnTo>
                    <a:pt x="35594" y="114499"/>
                  </a:lnTo>
                  <a:lnTo>
                    <a:pt x="53308" y="66846"/>
                  </a:lnTo>
                  <a:lnTo>
                    <a:pt x="78033" y="32207"/>
                  </a:lnTo>
                  <a:lnTo>
                    <a:pt x="112847" y="18828"/>
                  </a:lnTo>
                  <a:lnTo>
                    <a:pt x="140843" y="32142"/>
                  </a:lnTo>
                  <a:lnTo>
                    <a:pt x="166059" y="67068"/>
                  </a:lnTo>
                  <a:lnTo>
                    <a:pt x="189299" y="116081"/>
                  </a:lnTo>
                  <a:lnTo>
                    <a:pt x="211365" y="171657"/>
                  </a:lnTo>
                  <a:lnTo>
                    <a:pt x="231801" y="223381"/>
                  </a:lnTo>
                  <a:lnTo>
                    <a:pt x="253653" y="271362"/>
                  </a:lnTo>
                  <a:lnTo>
                    <a:pt x="278059" y="311148"/>
                  </a:lnTo>
                  <a:lnTo>
                    <a:pt x="306159" y="338284"/>
                  </a:lnTo>
                  <a:lnTo>
                    <a:pt x="339091" y="348320"/>
                  </a:lnTo>
                  <a:lnTo>
                    <a:pt x="377520" y="332575"/>
                  </a:lnTo>
                  <a:lnTo>
                    <a:pt x="407080" y="293225"/>
                  </a:lnTo>
                  <a:lnTo>
                    <a:pt x="428608" y="242098"/>
                  </a:lnTo>
                  <a:lnTo>
                    <a:pt x="442941" y="191022"/>
                  </a:lnTo>
                  <a:lnTo>
                    <a:pt x="450917" y="151825"/>
                  </a:lnTo>
                  <a:lnTo>
                    <a:pt x="451082" y="151825"/>
                  </a:lnTo>
                  <a:lnTo>
                    <a:pt x="491186" y="221230"/>
                  </a:lnTo>
                  <a:lnTo>
                    <a:pt x="507510" y="211816"/>
                  </a:lnTo>
                  <a:lnTo>
                    <a:pt x="450949" y="113965"/>
                  </a:lnTo>
                  <a:lnTo>
                    <a:pt x="353232" y="170284"/>
                  </a:lnTo>
                  <a:lnTo>
                    <a:pt x="362658" y="186586"/>
                  </a:lnTo>
                  <a:lnTo>
                    <a:pt x="432590" y="146318"/>
                  </a:lnTo>
                  <a:lnTo>
                    <a:pt x="432731" y="146333"/>
                  </a:lnTo>
                  <a:lnTo>
                    <a:pt x="424052" y="188390"/>
                  </a:lnTo>
                  <a:lnTo>
                    <a:pt x="410277" y="236667"/>
                  </a:lnTo>
                  <a:lnTo>
                    <a:pt x="391478" y="282256"/>
                  </a:lnTo>
                  <a:lnTo>
                    <a:pt x="367726" y="316188"/>
                  </a:lnTo>
                  <a:lnTo>
                    <a:pt x="339091" y="329491"/>
                  </a:lnTo>
                  <a:close/>
                </a:path>
              </a:pathLst>
            </a:custGeom>
            <a:ln w="109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857500" y="2976641"/>
            <a:ext cx="6403975" cy="2724785"/>
            <a:chOff x="2857500" y="2976641"/>
            <a:chExt cx="6403975" cy="2724785"/>
          </a:xfrm>
        </p:grpSpPr>
        <p:sp>
          <p:nvSpPr>
            <p:cNvPr id="28" name="object 28"/>
            <p:cNvSpPr/>
            <p:nvPr/>
          </p:nvSpPr>
          <p:spPr>
            <a:xfrm>
              <a:off x="5561090" y="2976641"/>
              <a:ext cx="708565" cy="754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7500" y="3738372"/>
              <a:ext cx="6403848" cy="1962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7636" y="844296"/>
            <a:ext cx="11015980" cy="5160645"/>
            <a:chOff x="897636" y="844296"/>
            <a:chExt cx="11015980" cy="5160645"/>
          </a:xfrm>
        </p:grpSpPr>
        <p:sp>
          <p:nvSpPr>
            <p:cNvPr id="3" name="object 3"/>
            <p:cNvSpPr/>
            <p:nvPr/>
          </p:nvSpPr>
          <p:spPr>
            <a:xfrm>
              <a:off x="897636" y="2779775"/>
              <a:ext cx="3845179" cy="2610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2707" y="2974847"/>
              <a:ext cx="3275076" cy="20406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4651" y="844296"/>
              <a:ext cx="3845179" cy="26121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9724" y="1039368"/>
              <a:ext cx="3275076" cy="2042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4651" y="2996209"/>
              <a:ext cx="3845179" cy="2612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9724" y="3191256"/>
              <a:ext cx="3275076" cy="2042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11667" y="3357397"/>
              <a:ext cx="3901439" cy="2647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06740" y="3552444"/>
              <a:ext cx="3331463" cy="20772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11667" y="1083564"/>
              <a:ext cx="3901439" cy="2647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06740" y="1278636"/>
              <a:ext cx="3331463" cy="2077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3855" y="5600496"/>
            <a:ext cx="465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" dirty="0">
                <a:latin typeface="Trebuchet MS"/>
                <a:cs typeface="Trebuchet MS"/>
              </a:rPr>
              <a:t>Empowering </a:t>
            </a:r>
            <a:r>
              <a:rPr sz="2400" b="1" spc="-15" dirty="0">
                <a:latin typeface="Trebuchet MS"/>
                <a:cs typeface="Trebuchet MS"/>
              </a:rPr>
              <a:t>coaches </a:t>
            </a:r>
            <a:r>
              <a:rPr sz="2400" b="1" spc="105" dirty="0">
                <a:latin typeface="Trebuchet MS"/>
                <a:cs typeface="Trebuchet MS"/>
              </a:rPr>
              <a:t>&amp;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Referees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8680" y="550163"/>
            <a:ext cx="3874135" cy="2672080"/>
            <a:chOff x="868680" y="550163"/>
            <a:chExt cx="3874135" cy="2672080"/>
          </a:xfrm>
        </p:grpSpPr>
        <p:sp>
          <p:nvSpPr>
            <p:cNvPr id="15" name="object 15"/>
            <p:cNvSpPr/>
            <p:nvPr/>
          </p:nvSpPr>
          <p:spPr>
            <a:xfrm>
              <a:off x="868680" y="550163"/>
              <a:ext cx="3873880" cy="26716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3752" y="745235"/>
              <a:ext cx="3304032" cy="21015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193" y="2683891"/>
            <a:ext cx="10819130" cy="2345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4400" b="1" u="heavy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Law </a:t>
            </a:r>
            <a:r>
              <a:rPr sz="4400" b="1" u="heavy" spc="-22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3.24</a:t>
            </a:r>
            <a:r>
              <a:rPr sz="4400" b="1" spc="-229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states, </a:t>
            </a:r>
            <a:r>
              <a:rPr sz="3600" spc="-440" dirty="0">
                <a:latin typeface="Trebuchet MS"/>
                <a:cs typeface="Trebuchet MS"/>
              </a:rPr>
              <a:t>‘</a:t>
            </a:r>
            <a:r>
              <a:rPr sz="3600" i="1" spc="-440" dirty="0">
                <a:latin typeface="Trebuchet MS"/>
                <a:cs typeface="Trebuchet MS"/>
              </a:rPr>
              <a:t>If, </a:t>
            </a:r>
            <a:r>
              <a:rPr sz="3600" i="1" spc="-355" dirty="0">
                <a:latin typeface="Trebuchet MS"/>
                <a:cs typeface="Trebuchet MS"/>
              </a:rPr>
              <a:t>at </a:t>
            </a:r>
            <a:r>
              <a:rPr sz="3600" i="1" spc="-305" dirty="0">
                <a:latin typeface="Trebuchet MS"/>
                <a:cs typeface="Trebuchet MS"/>
              </a:rPr>
              <a:t>any </a:t>
            </a:r>
            <a:r>
              <a:rPr sz="3600" i="1" spc="-360" dirty="0">
                <a:latin typeface="Trebuchet MS"/>
                <a:cs typeface="Trebuchet MS"/>
              </a:rPr>
              <a:t>point </a:t>
            </a:r>
            <a:r>
              <a:rPr sz="3600" i="1" spc="-320" dirty="0">
                <a:latin typeface="Trebuchet MS"/>
                <a:cs typeface="Trebuchet MS"/>
              </a:rPr>
              <a:t>during </a:t>
            </a:r>
            <a:r>
              <a:rPr sz="3600" i="1" spc="-204" dirty="0">
                <a:latin typeface="Trebuchet MS"/>
                <a:cs typeface="Trebuchet MS"/>
              </a:rPr>
              <a:t>a </a:t>
            </a:r>
            <a:r>
              <a:rPr sz="3600" i="1" spc="-365" dirty="0">
                <a:latin typeface="Trebuchet MS"/>
                <a:cs typeface="Trebuchet MS"/>
              </a:rPr>
              <a:t>match, </a:t>
            </a:r>
            <a:r>
              <a:rPr sz="3600" i="1" spc="-204" dirty="0">
                <a:latin typeface="Trebuchet MS"/>
                <a:cs typeface="Trebuchet MS"/>
              </a:rPr>
              <a:t>a </a:t>
            </a:r>
            <a:r>
              <a:rPr sz="3600" i="1" spc="-360" dirty="0">
                <a:latin typeface="Trebuchet MS"/>
                <a:cs typeface="Trebuchet MS"/>
              </a:rPr>
              <a:t>player  </a:t>
            </a:r>
            <a:r>
              <a:rPr sz="3600" i="1" spc="-310" dirty="0">
                <a:latin typeface="Trebuchet MS"/>
                <a:cs typeface="Trebuchet MS"/>
              </a:rPr>
              <a:t>is </a:t>
            </a:r>
            <a:r>
              <a:rPr sz="3600" i="1" spc="-280" dirty="0">
                <a:latin typeface="Trebuchet MS"/>
                <a:cs typeface="Trebuchet MS"/>
              </a:rPr>
              <a:t>concussed </a:t>
            </a:r>
            <a:r>
              <a:rPr sz="3600" i="1" spc="-350" dirty="0">
                <a:latin typeface="Trebuchet MS"/>
                <a:cs typeface="Trebuchet MS"/>
              </a:rPr>
              <a:t>or </a:t>
            </a:r>
            <a:r>
              <a:rPr sz="3600" i="1" spc="-235" dirty="0">
                <a:latin typeface="Trebuchet MS"/>
                <a:cs typeface="Trebuchet MS"/>
              </a:rPr>
              <a:t>has </a:t>
            </a:r>
            <a:r>
              <a:rPr sz="3600" i="1" spc="-305" dirty="0">
                <a:latin typeface="Trebuchet MS"/>
                <a:cs typeface="Trebuchet MS"/>
              </a:rPr>
              <a:t>suspected </a:t>
            </a:r>
            <a:r>
              <a:rPr sz="3600" i="1" spc="-315" dirty="0">
                <a:latin typeface="Trebuchet MS"/>
                <a:cs typeface="Trebuchet MS"/>
              </a:rPr>
              <a:t>concussion, </a:t>
            </a:r>
            <a:r>
              <a:rPr sz="3600" i="1" spc="-380" dirty="0">
                <a:latin typeface="Trebuchet MS"/>
                <a:cs typeface="Trebuchet MS"/>
              </a:rPr>
              <a:t>that </a:t>
            </a:r>
            <a:r>
              <a:rPr sz="3600" i="1" spc="-365" dirty="0">
                <a:latin typeface="Trebuchet MS"/>
                <a:cs typeface="Trebuchet MS"/>
              </a:rPr>
              <a:t>player </a:t>
            </a:r>
            <a:r>
              <a:rPr sz="3600" i="1" spc="-345" dirty="0">
                <a:latin typeface="Trebuchet MS"/>
                <a:cs typeface="Trebuchet MS"/>
              </a:rPr>
              <a:t>must </a:t>
            </a:r>
            <a:r>
              <a:rPr sz="3600" i="1" spc="-340" dirty="0">
                <a:latin typeface="Trebuchet MS"/>
                <a:cs typeface="Trebuchet MS"/>
              </a:rPr>
              <a:t>be  </a:t>
            </a:r>
            <a:r>
              <a:rPr sz="3600" i="1" spc="-380" dirty="0">
                <a:latin typeface="Trebuchet MS"/>
                <a:cs typeface="Trebuchet MS"/>
              </a:rPr>
              <a:t>immediately </a:t>
            </a:r>
            <a:r>
              <a:rPr sz="3600" i="1" spc="-270" dirty="0">
                <a:latin typeface="Trebuchet MS"/>
                <a:cs typeface="Trebuchet MS"/>
              </a:rPr>
              <a:t>and </a:t>
            </a:r>
            <a:r>
              <a:rPr sz="3600" i="1" spc="-355" dirty="0">
                <a:latin typeface="Trebuchet MS"/>
                <a:cs typeface="Trebuchet MS"/>
              </a:rPr>
              <a:t>permanently </a:t>
            </a:r>
            <a:r>
              <a:rPr sz="3600" i="1" spc="-370" dirty="0">
                <a:latin typeface="Trebuchet MS"/>
                <a:cs typeface="Trebuchet MS"/>
              </a:rPr>
              <a:t>removed </a:t>
            </a:r>
            <a:r>
              <a:rPr sz="3600" i="1" spc="-395" dirty="0">
                <a:latin typeface="Trebuchet MS"/>
                <a:cs typeface="Trebuchet MS"/>
              </a:rPr>
              <a:t>from the </a:t>
            </a:r>
            <a:r>
              <a:rPr sz="3600" i="1" spc="-335" dirty="0">
                <a:latin typeface="Trebuchet MS"/>
                <a:cs typeface="Trebuchet MS"/>
              </a:rPr>
              <a:t>playing </a:t>
            </a:r>
            <a:r>
              <a:rPr sz="3600" i="1" spc="-360" dirty="0">
                <a:latin typeface="Trebuchet MS"/>
                <a:cs typeface="Trebuchet MS"/>
              </a:rPr>
              <a:t>area.  </a:t>
            </a:r>
            <a:r>
              <a:rPr sz="3600" i="1" spc="-295" dirty="0">
                <a:latin typeface="Trebuchet MS"/>
                <a:cs typeface="Trebuchet MS"/>
              </a:rPr>
              <a:t>This </a:t>
            </a:r>
            <a:r>
              <a:rPr sz="3600" i="1" spc="-290" dirty="0">
                <a:latin typeface="Trebuchet MS"/>
                <a:cs typeface="Trebuchet MS"/>
              </a:rPr>
              <a:t>process </a:t>
            </a:r>
            <a:r>
              <a:rPr sz="3600" i="1" spc="-310" dirty="0">
                <a:latin typeface="Trebuchet MS"/>
                <a:cs typeface="Trebuchet MS"/>
              </a:rPr>
              <a:t>is </a:t>
            </a:r>
            <a:r>
              <a:rPr sz="3600" i="1" spc="-320" dirty="0">
                <a:latin typeface="Trebuchet MS"/>
                <a:cs typeface="Trebuchet MS"/>
              </a:rPr>
              <a:t>known </a:t>
            </a:r>
            <a:r>
              <a:rPr sz="3600" i="1" spc="-195" dirty="0">
                <a:latin typeface="Trebuchet MS"/>
                <a:cs typeface="Trebuchet MS"/>
              </a:rPr>
              <a:t>as </a:t>
            </a:r>
            <a:r>
              <a:rPr sz="3600" i="1" spc="-315" dirty="0">
                <a:latin typeface="Trebuchet MS"/>
                <a:cs typeface="Trebuchet MS"/>
              </a:rPr>
              <a:t>“Recognise </a:t>
            </a:r>
            <a:r>
              <a:rPr sz="3600" i="1" spc="-265" dirty="0">
                <a:latin typeface="Trebuchet MS"/>
                <a:cs typeface="Trebuchet MS"/>
              </a:rPr>
              <a:t>and</a:t>
            </a:r>
            <a:r>
              <a:rPr sz="3600" i="1" spc="-65" dirty="0">
                <a:latin typeface="Trebuchet MS"/>
                <a:cs typeface="Trebuchet MS"/>
              </a:rPr>
              <a:t> </a:t>
            </a:r>
            <a:r>
              <a:rPr sz="3600" i="1" spc="-434" dirty="0">
                <a:latin typeface="Trebuchet MS"/>
                <a:cs typeface="Trebuchet MS"/>
              </a:rPr>
              <a:t>Remove”</a:t>
            </a:r>
            <a:r>
              <a:rPr sz="3600" spc="-434" dirty="0">
                <a:latin typeface="Trebuchet MS"/>
                <a:cs typeface="Trebuchet MS"/>
              </a:rPr>
              <a:t>.’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4694" y="1435353"/>
            <a:ext cx="4526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0" spc="170" dirty="0">
                <a:solidFill>
                  <a:srgbClr val="000000"/>
                </a:solidFill>
                <a:latin typeface="Trebuchet MS"/>
                <a:cs typeface="Trebuchet MS"/>
              </a:rPr>
              <a:t>It </a:t>
            </a:r>
            <a:r>
              <a:rPr sz="5400" b="1" i="0" spc="-85" dirty="0">
                <a:solidFill>
                  <a:srgbClr val="000000"/>
                </a:solidFill>
                <a:latin typeface="Trebuchet MS"/>
                <a:cs typeface="Trebuchet MS"/>
              </a:rPr>
              <a:t>is </a:t>
            </a:r>
            <a:r>
              <a:rPr sz="5400" b="1" i="0" spc="-45" dirty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sz="5400" b="1" i="0" spc="-5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5400" b="1" i="0" spc="425" dirty="0">
                <a:solidFill>
                  <a:srgbClr val="000000"/>
                </a:solidFill>
                <a:latin typeface="Trebuchet MS"/>
                <a:cs typeface="Trebuchet MS"/>
              </a:rPr>
              <a:t>LAW!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716280"/>
            <a:ext cx="5864352" cy="2595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8511" y="4605528"/>
            <a:ext cx="2438400" cy="155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9255" y="3461080"/>
            <a:ext cx="6743700" cy="594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b="1" spc="125" dirty="0">
                <a:latin typeface="Trebuchet MS"/>
                <a:cs typeface="Trebuchet MS"/>
              </a:rPr>
              <a:t>It </a:t>
            </a:r>
            <a:r>
              <a:rPr sz="3700" b="1" spc="95" dirty="0">
                <a:latin typeface="Trebuchet MS"/>
                <a:cs typeface="Trebuchet MS"/>
              </a:rPr>
              <a:t>must </a:t>
            </a:r>
            <a:r>
              <a:rPr sz="3700" b="1" spc="-25" dirty="0">
                <a:latin typeface="Trebuchet MS"/>
                <a:cs typeface="Trebuchet MS"/>
              </a:rPr>
              <a:t>be </a:t>
            </a:r>
            <a:r>
              <a:rPr sz="3700" b="1" spc="-15" dirty="0">
                <a:latin typeface="Trebuchet MS"/>
                <a:cs typeface="Trebuchet MS"/>
              </a:rPr>
              <a:t>clear </a:t>
            </a:r>
            <a:r>
              <a:rPr sz="3700" b="1" spc="10" dirty="0">
                <a:latin typeface="Trebuchet MS"/>
                <a:cs typeface="Trebuchet MS"/>
              </a:rPr>
              <a:t>and</a:t>
            </a:r>
            <a:r>
              <a:rPr sz="3700" b="1" spc="-675" dirty="0">
                <a:latin typeface="Trebuchet MS"/>
                <a:cs typeface="Trebuchet MS"/>
              </a:rPr>
              <a:t> </a:t>
            </a:r>
            <a:r>
              <a:rPr sz="3700" b="1" spc="135" dirty="0">
                <a:latin typeface="Trebuchet MS"/>
                <a:cs typeface="Trebuchet MS"/>
              </a:rPr>
              <a:t>obvious…</a:t>
            </a:r>
            <a:endParaRPr sz="37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3419" y="483146"/>
            <a:ext cx="4490085" cy="6114415"/>
            <a:chOff x="693419" y="483146"/>
            <a:chExt cx="4490085" cy="6114415"/>
          </a:xfrm>
        </p:grpSpPr>
        <p:sp>
          <p:nvSpPr>
            <p:cNvPr id="6" name="object 6"/>
            <p:cNvSpPr/>
            <p:nvPr/>
          </p:nvSpPr>
          <p:spPr>
            <a:xfrm>
              <a:off x="693419" y="483146"/>
              <a:ext cx="4489704" cy="6114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491" y="678179"/>
              <a:ext cx="3919728" cy="5544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8017" y="2735071"/>
            <a:ext cx="271526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b="1" i="0" spc="90" dirty="0">
                <a:solidFill>
                  <a:srgbClr val="000000"/>
                </a:solidFill>
                <a:latin typeface="Trebuchet MS"/>
                <a:cs typeface="Trebuchet MS"/>
              </a:rPr>
              <a:t>Repo</a:t>
            </a:r>
            <a:r>
              <a:rPr sz="3700" b="1" i="0" spc="12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3700" b="1" i="0" spc="225" dirty="0">
                <a:solidFill>
                  <a:srgbClr val="000000"/>
                </a:solidFill>
                <a:latin typeface="Trebuchet MS"/>
                <a:cs typeface="Trebuchet MS"/>
              </a:rPr>
              <a:t>ting…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79" y="480059"/>
            <a:ext cx="6120765" cy="3027045"/>
            <a:chOff x="3230879" y="480059"/>
            <a:chExt cx="6120765" cy="3027045"/>
          </a:xfrm>
        </p:grpSpPr>
        <p:sp>
          <p:nvSpPr>
            <p:cNvPr id="3" name="object 3"/>
            <p:cNvSpPr/>
            <p:nvPr/>
          </p:nvSpPr>
          <p:spPr>
            <a:xfrm>
              <a:off x="3230879" y="480059"/>
              <a:ext cx="6120384" cy="3026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5951" y="675131"/>
              <a:ext cx="5550408" cy="2456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0591" y="3155645"/>
            <a:ext cx="9879330" cy="297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6280" marR="708660" algn="ctr">
              <a:lnSpc>
                <a:spcPct val="100000"/>
              </a:lnSpc>
              <a:spcBef>
                <a:spcPts val="105"/>
              </a:spcBef>
            </a:pPr>
            <a:r>
              <a:rPr sz="3200" b="1" spc="45" dirty="0">
                <a:latin typeface="Trebuchet MS"/>
                <a:cs typeface="Trebuchet MS"/>
              </a:rPr>
              <a:t>Online </a:t>
            </a:r>
            <a:r>
              <a:rPr sz="3200" b="1" spc="20" dirty="0">
                <a:latin typeface="Trebuchet MS"/>
                <a:cs typeface="Trebuchet MS"/>
              </a:rPr>
              <a:t>reporting </a:t>
            </a:r>
            <a:r>
              <a:rPr sz="3200" b="1" spc="-50" dirty="0">
                <a:latin typeface="Trebuchet MS"/>
                <a:cs typeface="Trebuchet MS"/>
              </a:rPr>
              <a:t>is </a:t>
            </a:r>
            <a:r>
              <a:rPr sz="3200" b="1" spc="-30" dirty="0">
                <a:latin typeface="Trebuchet MS"/>
                <a:cs typeface="Trebuchet MS"/>
              </a:rPr>
              <a:t>critical </a:t>
            </a:r>
            <a:r>
              <a:rPr sz="3200" b="1" spc="-35" dirty="0">
                <a:latin typeface="Trebuchet MS"/>
                <a:cs typeface="Trebuchet MS"/>
              </a:rPr>
              <a:t>for </a:t>
            </a:r>
            <a:r>
              <a:rPr sz="3200" b="1" spc="-30" dirty="0">
                <a:latin typeface="Trebuchet MS"/>
                <a:cs typeface="Trebuchet MS"/>
              </a:rPr>
              <a:t>the </a:t>
            </a:r>
            <a:r>
              <a:rPr sz="3200" b="1" spc="-70" dirty="0">
                <a:latin typeface="Trebuchet MS"/>
                <a:cs typeface="Trebuchet MS"/>
              </a:rPr>
              <a:t>player</a:t>
            </a:r>
            <a:r>
              <a:rPr sz="3200" b="1" spc="-59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and  </a:t>
            </a:r>
            <a:r>
              <a:rPr sz="3200" b="1" spc="-20" dirty="0">
                <a:latin typeface="Trebuchet MS"/>
                <a:cs typeface="Trebuchet MS"/>
              </a:rPr>
              <a:t>their </a:t>
            </a:r>
            <a:r>
              <a:rPr sz="3200" b="1" spc="40" dirty="0">
                <a:latin typeface="Trebuchet MS"/>
                <a:cs typeface="Trebuchet MS"/>
              </a:rPr>
              <a:t>immediate </a:t>
            </a:r>
            <a:r>
              <a:rPr sz="3200" b="1" spc="30" dirty="0">
                <a:latin typeface="Trebuchet MS"/>
                <a:cs typeface="Trebuchet MS"/>
              </a:rPr>
              <a:t>support </a:t>
            </a:r>
            <a:r>
              <a:rPr sz="3200" b="1" spc="35" dirty="0">
                <a:latin typeface="Trebuchet MS"/>
                <a:cs typeface="Trebuchet MS"/>
              </a:rPr>
              <a:t>group </a:t>
            </a:r>
            <a:r>
              <a:rPr sz="3200" b="1" spc="60" dirty="0">
                <a:latin typeface="Trebuchet MS"/>
                <a:cs typeface="Trebuchet MS"/>
              </a:rPr>
              <a:t>to</a:t>
            </a:r>
            <a:r>
              <a:rPr sz="3200" b="1" spc="-620" dirty="0">
                <a:latin typeface="Trebuchet MS"/>
                <a:cs typeface="Trebuchet MS"/>
              </a:rPr>
              <a:t> </a:t>
            </a:r>
            <a:r>
              <a:rPr sz="3200" b="1" spc="-30" dirty="0">
                <a:latin typeface="Trebuchet MS"/>
                <a:cs typeface="Trebuchet MS"/>
              </a:rPr>
              <a:t>access</a:t>
            </a:r>
            <a:endParaRPr sz="3200">
              <a:latin typeface="Trebuchet MS"/>
              <a:cs typeface="Trebuchet MS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5"/>
              </a:spcBef>
            </a:pPr>
            <a:r>
              <a:rPr sz="3200" b="1" spc="-25" dirty="0">
                <a:latin typeface="Trebuchet MS"/>
                <a:cs typeface="Trebuchet MS"/>
              </a:rPr>
              <a:t>the </a:t>
            </a:r>
            <a:r>
              <a:rPr sz="3200" b="1" dirty="0">
                <a:latin typeface="Trebuchet MS"/>
                <a:cs typeface="Trebuchet MS"/>
              </a:rPr>
              <a:t>correct </a:t>
            </a:r>
            <a:r>
              <a:rPr sz="3200" b="1" spc="-10" dirty="0">
                <a:latin typeface="Trebuchet MS"/>
                <a:cs typeface="Trebuchet MS"/>
              </a:rPr>
              <a:t>concussion </a:t>
            </a:r>
            <a:r>
              <a:rPr sz="3200" b="1" spc="-5" dirty="0">
                <a:latin typeface="Trebuchet MS"/>
                <a:cs typeface="Trebuchet MS"/>
              </a:rPr>
              <a:t>return </a:t>
            </a:r>
            <a:r>
              <a:rPr sz="3200" b="1" spc="60" dirty="0">
                <a:latin typeface="Trebuchet MS"/>
                <a:cs typeface="Trebuchet MS"/>
              </a:rPr>
              <a:t>to </a:t>
            </a:r>
            <a:r>
              <a:rPr sz="3200" b="1" spc="50" dirty="0">
                <a:latin typeface="Trebuchet MS"/>
                <a:cs typeface="Trebuchet MS"/>
              </a:rPr>
              <a:t>sport </a:t>
            </a:r>
            <a:r>
              <a:rPr sz="3200" b="1" spc="10" dirty="0">
                <a:latin typeface="Trebuchet MS"/>
                <a:cs typeface="Trebuchet MS"/>
              </a:rPr>
              <a:t>information  </a:t>
            </a:r>
            <a:r>
              <a:rPr sz="3200" b="1" spc="-35" dirty="0">
                <a:latin typeface="Trebuchet MS"/>
                <a:cs typeface="Trebuchet MS"/>
              </a:rPr>
              <a:t>for </a:t>
            </a:r>
            <a:r>
              <a:rPr sz="3200" b="1" spc="45" dirty="0">
                <a:latin typeface="Trebuchet MS"/>
                <a:cs typeface="Trebuchet MS"/>
              </a:rPr>
              <a:t>managing </a:t>
            </a:r>
            <a:r>
              <a:rPr sz="3200" b="1" spc="-5" dirty="0">
                <a:latin typeface="Trebuchet MS"/>
                <a:cs typeface="Trebuchet MS"/>
              </a:rPr>
              <a:t>and </a:t>
            </a:r>
            <a:r>
              <a:rPr sz="3200" b="1" spc="25" dirty="0">
                <a:latin typeface="Trebuchet MS"/>
                <a:cs typeface="Trebuchet MS"/>
              </a:rPr>
              <a:t>supporting </a:t>
            </a:r>
            <a:r>
              <a:rPr sz="3200" b="1" spc="-35" dirty="0">
                <a:latin typeface="Trebuchet MS"/>
                <a:cs typeface="Trebuchet MS"/>
              </a:rPr>
              <a:t>these </a:t>
            </a:r>
            <a:r>
              <a:rPr sz="3200" b="1" spc="-60" dirty="0">
                <a:latin typeface="Trebuchet MS"/>
                <a:cs typeface="Trebuchet MS"/>
              </a:rPr>
              <a:t>players</a:t>
            </a:r>
            <a:r>
              <a:rPr sz="3200" b="1" spc="-595" dirty="0">
                <a:latin typeface="Trebuchet MS"/>
                <a:cs typeface="Trebuchet MS"/>
              </a:rPr>
              <a:t> </a:t>
            </a:r>
            <a:r>
              <a:rPr sz="3200" b="1" spc="-50" dirty="0">
                <a:latin typeface="Trebuchet MS"/>
                <a:cs typeface="Trebuchet MS"/>
              </a:rPr>
              <a:t>properly!</a:t>
            </a:r>
            <a:endParaRPr sz="3200">
              <a:latin typeface="Trebuchet MS"/>
              <a:cs typeface="Trebuchet MS"/>
            </a:endParaRPr>
          </a:p>
          <a:p>
            <a:pPr marR="74930" algn="ctr">
              <a:lnSpc>
                <a:spcPct val="100000"/>
              </a:lnSpc>
              <a:spcBef>
                <a:spcPts val="600"/>
              </a:spcBef>
            </a:pPr>
            <a:r>
              <a:rPr sz="3600" u="heavy" spc="-2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4"/>
              </a:rPr>
              <a:t>https://sarugby.online/bluecard</a:t>
            </a:r>
            <a:endParaRPr sz="3600">
              <a:latin typeface="Trebuchet MS"/>
              <a:cs typeface="Trebuchet MS"/>
            </a:endParaRPr>
          </a:p>
          <a:p>
            <a:pPr marR="152400" algn="ctr">
              <a:lnSpc>
                <a:spcPct val="100000"/>
              </a:lnSpc>
              <a:spcBef>
                <a:spcPts val="35"/>
              </a:spcBef>
            </a:pPr>
            <a:r>
              <a:rPr sz="2400" spc="-100" dirty="0">
                <a:latin typeface="Trebuchet MS"/>
                <a:cs typeface="Trebuchet MS"/>
              </a:rPr>
              <a:t>First </a:t>
            </a:r>
            <a:r>
              <a:rPr sz="2400" spc="-120" dirty="0">
                <a:latin typeface="Trebuchet MS"/>
                <a:cs typeface="Trebuchet MS"/>
              </a:rPr>
              <a:t>online </a:t>
            </a:r>
            <a:r>
              <a:rPr sz="2400" spc="-110" dirty="0">
                <a:latin typeface="Trebuchet MS"/>
                <a:cs typeface="Trebuchet MS"/>
              </a:rPr>
              <a:t>report: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65" dirty="0">
                <a:latin typeface="Trebuchet MS"/>
                <a:cs typeface="Trebuchet MS"/>
              </a:rPr>
              <a:t>21/03/2019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3297" y="104901"/>
            <a:ext cx="4863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30" dirty="0">
                <a:solidFill>
                  <a:srgbClr val="FFFFFF"/>
                </a:solidFill>
                <a:latin typeface="Arial Black"/>
                <a:cs typeface="Arial Black"/>
              </a:rPr>
              <a:t>k </a:t>
            </a:r>
            <a:r>
              <a:rPr sz="1600" spc="-425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600" spc="-575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sz="1600" spc="-445" dirty="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l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40" dirty="0">
                <a:solidFill>
                  <a:srgbClr val="FFFFFF"/>
                </a:solidFill>
                <a:latin typeface="Arial Black"/>
                <a:cs typeface="Arial Black"/>
              </a:rPr>
              <a:t>e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1600" spc="-409" dirty="0">
                <a:solidFill>
                  <a:srgbClr val="FFFFFF"/>
                </a:solidFill>
                <a:latin typeface="Arial Black"/>
                <a:cs typeface="Arial Black"/>
              </a:rPr>
              <a:t>d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</a:t>
            </a:r>
            <a:r>
              <a:rPr sz="1600" spc="-450" dirty="0">
                <a:solidFill>
                  <a:srgbClr val="FFFFFF"/>
                </a:solidFill>
                <a:latin typeface="Arial Black"/>
                <a:cs typeface="Arial Black"/>
              </a:rPr>
              <a:t>c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u </a:t>
            </a:r>
            <a:r>
              <a:rPr sz="1600" spc="-400" dirty="0">
                <a:solidFill>
                  <a:srgbClr val="FFFFFF"/>
                </a:solidFill>
                <a:latin typeface="Arial Black"/>
                <a:cs typeface="Arial Black"/>
              </a:rPr>
              <a:t>s s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i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o </a:t>
            </a:r>
            <a:r>
              <a:rPr sz="1600" spc="-415" dirty="0">
                <a:solidFill>
                  <a:srgbClr val="FFFFFF"/>
                </a:solidFill>
                <a:latin typeface="Arial Black"/>
                <a:cs typeface="Arial Black"/>
              </a:rPr>
              <a:t>n D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t </a:t>
            </a:r>
            <a:r>
              <a:rPr sz="1600" spc="-434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|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 </a:t>
            </a:r>
            <a:r>
              <a:rPr sz="1600" spc="-285" dirty="0">
                <a:solidFill>
                  <a:srgbClr val="FFFFFF"/>
                </a:solidFill>
                <a:latin typeface="Arial Black"/>
                <a:cs typeface="Arial Black"/>
              </a:rPr>
              <a:t>0 </a:t>
            </a:r>
            <a:r>
              <a:rPr sz="1600" spc="-29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6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2293</Words>
  <Application>Microsoft Office PowerPoint</Application>
  <PresentationFormat>Widescreen</PresentationFormat>
  <Paragraphs>578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Carlito</vt:lpstr>
      <vt:lpstr>Times New Roman</vt:lpstr>
      <vt:lpstr>Trebuchet MS</vt:lpstr>
      <vt:lpstr>Wingdings</vt:lpstr>
      <vt:lpstr>Office Theme</vt:lpstr>
      <vt:lpstr>PowerPoint Presentation</vt:lpstr>
      <vt:lpstr>BLUE CARD GUIDING THE DECISIONS FOR BETTER CONCUSSION MANAGEMENT</vt:lpstr>
      <vt:lpstr>PowerPoint Presentation</vt:lpstr>
      <vt:lpstr>Why is this relevant?</vt:lpstr>
      <vt:lpstr>PowerPoint Presentation</vt:lpstr>
      <vt:lpstr>It is the LAW!</vt:lpstr>
      <vt:lpstr>PowerPoint Presentation</vt:lpstr>
      <vt:lpstr>Reporting…</vt:lpstr>
      <vt:lpstr>PowerPoint Presentation</vt:lpstr>
      <vt:lpstr>PowerPoint Presentation</vt:lpstr>
      <vt:lpstr>B o k S m a r t – B l u e C a r d C o n c u s s i o n D a t a | 2 0 2 1</vt:lpstr>
      <vt:lpstr>Provides opportunity for accessing appropriate medical expertise…</vt:lpstr>
      <vt:lpstr>PowerPoint Presentation</vt:lpstr>
      <vt:lpstr>Who is capturing Blue Cards?</vt:lpstr>
      <vt:lpstr>What events lead to Blue Cards?</vt:lpstr>
      <vt:lpstr>What are the individual high-risk positions for Blue Cards? (based on TOTAL Blue Card events per individual player position)</vt:lpstr>
      <vt:lpstr>What are the high-risk positional groupings for Blue Cards?</vt:lpstr>
      <vt:lpstr>Which Rugby Unions are capturing and reporting more Blue Cards?</vt:lpstr>
      <vt:lpstr>What are the main age groups receiving Blue Cards?</vt:lpstr>
      <vt:lpstr>What are the main racial groups receiving Blue Cards?</vt:lpstr>
      <vt:lpstr>PowerPoint Presentation</vt:lpstr>
      <vt:lpstr>PowerPoint Presentation</vt:lpstr>
      <vt:lpstr>ACKNOWLEDGEMENTS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Siraaj Ismail</dc:creator>
  <cp:lastModifiedBy>Henry Stewart</cp:lastModifiedBy>
  <cp:revision>1</cp:revision>
  <dcterms:created xsi:type="dcterms:W3CDTF">2022-01-27T05:46:58Z</dcterms:created>
  <dcterms:modified xsi:type="dcterms:W3CDTF">2022-01-27T05:48:32Z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2022-01-27T00:00:00Z</vt:filetime>
  </property>
</Properties>
</file>