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10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17375" y="9484296"/>
            <a:ext cx="2139315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300" y="9484296"/>
            <a:ext cx="548640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7F7F7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BokSmart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9021" y="9048242"/>
            <a:ext cx="546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5" dirty="0"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95350" y="9345168"/>
            <a:ext cx="5981700" cy="226060"/>
            <a:chOff x="895350" y="9345168"/>
            <a:chExt cx="5981700" cy="226060"/>
          </a:xfrm>
        </p:grpSpPr>
        <p:sp>
          <p:nvSpPr>
            <p:cNvPr id="4" name="object 4"/>
            <p:cNvSpPr/>
            <p:nvPr/>
          </p:nvSpPr>
          <p:spPr>
            <a:xfrm>
              <a:off x="895350" y="9345168"/>
              <a:ext cx="5981700" cy="6350"/>
            </a:xfrm>
            <a:custGeom>
              <a:avLst/>
              <a:gdLst/>
              <a:ahLst/>
              <a:cxnLst/>
              <a:rect l="l" t="t" r="r" b="b"/>
              <a:pathLst>
                <a:path w="5981700" h="6350">
                  <a:moveTo>
                    <a:pt x="5981700" y="0"/>
                  </a:moveTo>
                  <a:lnTo>
                    <a:pt x="0" y="0"/>
                  </a:lnTo>
                  <a:lnTo>
                    <a:pt x="0" y="6095"/>
                  </a:lnTo>
                  <a:lnTo>
                    <a:pt x="5981700" y="6095"/>
                  </a:lnTo>
                  <a:lnTo>
                    <a:pt x="59817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59652" y="9357360"/>
              <a:ext cx="498348" cy="2133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94101" y="2709163"/>
            <a:ext cx="89661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i="1" spc="-5" dirty="0">
                <a:latin typeface="Carlito"/>
                <a:cs typeface="Carlito"/>
                <a:hlinkClick r:id="rId3"/>
              </a:rPr>
              <a:t>www.BokSmart.com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6353" y="2709163"/>
            <a:ext cx="4826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i="1" spc="-5" dirty="0">
                <a:latin typeface="Carlito"/>
                <a:cs typeface="Carlito"/>
              </a:rPr>
              <a:t>/BokSmart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7699" y="2709163"/>
            <a:ext cx="5295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i="1" spc="-5" dirty="0">
                <a:latin typeface="Carlito"/>
                <a:cs typeface="Carlito"/>
              </a:rPr>
              <a:t>@BokSmart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505" y="3054349"/>
            <a:ext cx="5970270" cy="3192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75" dirty="0">
                <a:latin typeface="Trebuchet MS"/>
                <a:cs typeface="Trebuchet MS"/>
              </a:rPr>
              <a:t>BokSmart: </a:t>
            </a:r>
            <a:r>
              <a:rPr sz="1400" b="1" spc="-80" dirty="0">
                <a:latin typeface="Trebuchet MS"/>
                <a:cs typeface="Trebuchet MS"/>
              </a:rPr>
              <a:t>Pre‐Participation</a:t>
            </a:r>
            <a:r>
              <a:rPr sz="1400" b="1" spc="-140" dirty="0">
                <a:latin typeface="Trebuchet MS"/>
                <a:cs typeface="Trebuchet MS"/>
              </a:rPr>
              <a:t> </a:t>
            </a:r>
            <a:r>
              <a:rPr sz="1400" b="1" spc="-75" dirty="0">
                <a:latin typeface="Trebuchet MS"/>
                <a:cs typeface="Trebuchet MS"/>
              </a:rPr>
              <a:t>Questionnaire</a:t>
            </a:r>
            <a:endParaRPr sz="1400">
              <a:latin typeface="Trebuchet MS"/>
              <a:cs typeface="Trebuchet MS"/>
            </a:endParaRPr>
          </a:p>
          <a:p>
            <a:pPr marL="12700" marR="5080" algn="just">
              <a:lnSpc>
                <a:spcPct val="152600"/>
              </a:lnSpc>
              <a:spcBef>
                <a:spcPts val="1120"/>
              </a:spcBef>
            </a:pPr>
            <a:r>
              <a:rPr sz="1100" b="1" spc="-15" dirty="0">
                <a:latin typeface="Trebuchet MS"/>
                <a:cs typeface="Trebuchet MS"/>
              </a:rPr>
              <a:t>AIMS: </a:t>
            </a:r>
            <a:r>
              <a:rPr sz="1100" spc="-30" dirty="0">
                <a:latin typeface="Trebuchet MS"/>
                <a:cs typeface="Trebuchet MS"/>
              </a:rPr>
              <a:t>Any </a:t>
            </a:r>
            <a:r>
              <a:rPr sz="1100" spc="-40" dirty="0">
                <a:latin typeface="Trebuchet MS"/>
                <a:cs typeface="Trebuchet MS"/>
              </a:rPr>
              <a:t>sport </a:t>
            </a:r>
            <a:r>
              <a:rPr sz="1100" spc="-45" dirty="0">
                <a:latin typeface="Trebuchet MS"/>
                <a:cs typeface="Trebuchet MS"/>
              </a:rPr>
              <a:t>involving </a:t>
            </a:r>
            <a:r>
              <a:rPr sz="1100" spc="-50" dirty="0">
                <a:latin typeface="Trebuchet MS"/>
                <a:cs typeface="Trebuchet MS"/>
              </a:rPr>
              <a:t>physical exertion </a:t>
            </a:r>
            <a:r>
              <a:rPr sz="1100" spc="-40" dirty="0">
                <a:latin typeface="Trebuchet MS"/>
                <a:cs typeface="Trebuchet MS"/>
              </a:rPr>
              <a:t>and </a:t>
            </a:r>
            <a:r>
              <a:rPr sz="1100" spc="-60" dirty="0">
                <a:latin typeface="Trebuchet MS"/>
                <a:cs typeface="Trebuchet MS"/>
              </a:rPr>
              <a:t>contact </a:t>
            </a:r>
            <a:r>
              <a:rPr sz="1100" spc="-45" dirty="0">
                <a:latin typeface="Trebuchet MS"/>
                <a:cs typeface="Trebuchet MS"/>
              </a:rPr>
              <a:t>contains </a:t>
            </a:r>
            <a:r>
              <a:rPr sz="1100" spc="-50" dirty="0">
                <a:latin typeface="Trebuchet MS"/>
                <a:cs typeface="Trebuchet MS"/>
              </a:rPr>
              <a:t>inherent </a:t>
            </a:r>
            <a:r>
              <a:rPr sz="1100" spc="-40" dirty="0">
                <a:latin typeface="Trebuchet MS"/>
                <a:cs typeface="Trebuchet MS"/>
              </a:rPr>
              <a:t>risks and </a:t>
            </a:r>
            <a:r>
              <a:rPr sz="1100" spc="-50" dirty="0">
                <a:latin typeface="Trebuchet MS"/>
                <a:cs typeface="Trebuchet MS"/>
              </a:rPr>
              <a:t>may cause </a:t>
            </a:r>
            <a:r>
              <a:rPr sz="1100" spc="-45" dirty="0">
                <a:latin typeface="Trebuchet MS"/>
                <a:cs typeface="Trebuchet MS"/>
              </a:rPr>
              <a:t>bodily  </a:t>
            </a:r>
            <a:r>
              <a:rPr sz="1100" spc="-60" dirty="0">
                <a:latin typeface="Trebuchet MS"/>
                <a:cs typeface="Trebuchet MS"/>
              </a:rPr>
              <a:t>harm. </a:t>
            </a:r>
            <a:r>
              <a:rPr sz="1100" spc="-65" dirty="0">
                <a:latin typeface="Trebuchet MS"/>
                <a:cs typeface="Trebuchet MS"/>
              </a:rPr>
              <a:t>The </a:t>
            </a:r>
            <a:r>
              <a:rPr sz="1100" spc="-35" dirty="0">
                <a:latin typeface="Trebuchet MS"/>
                <a:cs typeface="Trebuchet MS"/>
              </a:rPr>
              <a:t>purpose </a:t>
            </a:r>
            <a:r>
              <a:rPr sz="1100" spc="-45" dirty="0">
                <a:latin typeface="Trebuchet MS"/>
                <a:cs typeface="Trebuchet MS"/>
              </a:rPr>
              <a:t>of this questionnaire </a:t>
            </a:r>
            <a:r>
              <a:rPr sz="1100" spc="-40" dirty="0">
                <a:latin typeface="Trebuchet MS"/>
                <a:cs typeface="Trebuchet MS"/>
              </a:rPr>
              <a:t>is </a:t>
            </a:r>
            <a:r>
              <a:rPr sz="1100" spc="-45" dirty="0">
                <a:latin typeface="Trebuchet MS"/>
                <a:cs typeface="Trebuchet MS"/>
              </a:rPr>
              <a:t>to </a:t>
            </a:r>
            <a:r>
              <a:rPr sz="1100" spc="-50" dirty="0">
                <a:latin typeface="Trebuchet MS"/>
                <a:cs typeface="Trebuchet MS"/>
              </a:rPr>
              <a:t>help </a:t>
            </a:r>
            <a:r>
              <a:rPr sz="1100" spc="-60" dirty="0">
                <a:latin typeface="Trebuchet MS"/>
                <a:cs typeface="Trebuchet MS"/>
              </a:rPr>
              <a:t>coaches, </a:t>
            </a:r>
            <a:r>
              <a:rPr sz="1100" spc="-25" dirty="0">
                <a:latin typeface="Trebuchet MS"/>
                <a:cs typeface="Trebuchet MS"/>
              </a:rPr>
              <a:t>who </a:t>
            </a:r>
            <a:r>
              <a:rPr sz="1100" spc="-55" dirty="0">
                <a:latin typeface="Trebuchet MS"/>
                <a:cs typeface="Trebuchet MS"/>
              </a:rPr>
              <a:t>are </a:t>
            </a:r>
            <a:r>
              <a:rPr sz="1100" spc="-50" dirty="0">
                <a:latin typeface="Trebuchet MS"/>
                <a:cs typeface="Trebuchet MS"/>
              </a:rPr>
              <a:t>often closest </a:t>
            </a:r>
            <a:r>
              <a:rPr sz="1100" spc="-45" dirty="0">
                <a:latin typeface="Trebuchet MS"/>
                <a:cs typeface="Trebuchet MS"/>
              </a:rPr>
              <a:t>to </a:t>
            </a:r>
            <a:r>
              <a:rPr sz="1100" spc="-50" dirty="0">
                <a:latin typeface="Trebuchet MS"/>
                <a:cs typeface="Trebuchet MS"/>
              </a:rPr>
              <a:t>players </a:t>
            </a:r>
            <a:r>
              <a:rPr sz="1100" spc="-40" dirty="0">
                <a:latin typeface="Trebuchet MS"/>
                <a:cs typeface="Trebuchet MS"/>
              </a:rPr>
              <a:t>during  </a:t>
            </a:r>
            <a:r>
              <a:rPr sz="1100" spc="-65" dirty="0">
                <a:latin typeface="Trebuchet MS"/>
                <a:cs typeface="Trebuchet MS"/>
              </a:rPr>
              <a:t>exercise, </a:t>
            </a:r>
            <a:r>
              <a:rPr sz="1100" spc="-45" dirty="0">
                <a:latin typeface="Trebuchet MS"/>
                <a:cs typeface="Trebuchet MS"/>
              </a:rPr>
              <a:t>to </a:t>
            </a:r>
            <a:r>
              <a:rPr sz="1100" spc="-55" dirty="0">
                <a:latin typeface="Trebuchet MS"/>
                <a:cs typeface="Trebuchet MS"/>
              </a:rPr>
              <a:t>identify </a:t>
            </a:r>
            <a:r>
              <a:rPr sz="1100" spc="-50" dirty="0">
                <a:latin typeface="Trebuchet MS"/>
                <a:cs typeface="Trebuchet MS"/>
              </a:rPr>
              <a:t>players </a:t>
            </a:r>
            <a:r>
              <a:rPr sz="1100" spc="-25" dirty="0">
                <a:latin typeface="Trebuchet MS"/>
                <a:cs typeface="Trebuchet MS"/>
              </a:rPr>
              <a:t>who </a:t>
            </a:r>
            <a:r>
              <a:rPr sz="1100" spc="-50" dirty="0">
                <a:latin typeface="Trebuchet MS"/>
                <a:cs typeface="Trebuchet MS"/>
              </a:rPr>
              <a:t>may be </a:t>
            </a:r>
            <a:r>
              <a:rPr sz="1100" spc="-65" dirty="0">
                <a:latin typeface="Trebuchet MS"/>
                <a:cs typeface="Trebuchet MS"/>
              </a:rPr>
              <a:t>at </a:t>
            </a:r>
            <a:r>
              <a:rPr sz="1100" spc="-50" dirty="0">
                <a:latin typeface="Trebuchet MS"/>
                <a:cs typeface="Trebuchet MS"/>
              </a:rPr>
              <a:t>risk </a:t>
            </a:r>
            <a:r>
              <a:rPr sz="1100" spc="-45" dirty="0">
                <a:latin typeface="Trebuchet MS"/>
                <a:cs typeface="Trebuchet MS"/>
              </a:rPr>
              <a:t>of </a:t>
            </a:r>
            <a:r>
              <a:rPr sz="1100" spc="-35" dirty="0">
                <a:latin typeface="Trebuchet MS"/>
                <a:cs typeface="Trebuchet MS"/>
              </a:rPr>
              <a:t>serious </a:t>
            </a:r>
            <a:r>
              <a:rPr sz="1100" spc="-60" dirty="0">
                <a:latin typeface="Trebuchet MS"/>
                <a:cs typeface="Trebuchet MS"/>
              </a:rPr>
              <a:t>injury </a:t>
            </a:r>
            <a:r>
              <a:rPr sz="1100" spc="-30" dirty="0">
                <a:latin typeface="Trebuchet MS"/>
                <a:cs typeface="Trebuchet MS"/>
              </a:rPr>
              <a:t>or </a:t>
            </a:r>
            <a:r>
              <a:rPr sz="1100" spc="-50" dirty="0">
                <a:latin typeface="Trebuchet MS"/>
                <a:cs typeface="Trebuchet MS"/>
              </a:rPr>
              <a:t>illness </a:t>
            </a:r>
            <a:r>
              <a:rPr sz="1100" spc="-40" dirty="0">
                <a:latin typeface="Trebuchet MS"/>
                <a:cs typeface="Trebuchet MS"/>
              </a:rPr>
              <a:t>when </a:t>
            </a:r>
            <a:r>
              <a:rPr sz="1100" spc="-50" dirty="0">
                <a:latin typeface="Trebuchet MS"/>
                <a:cs typeface="Trebuchet MS"/>
              </a:rPr>
              <a:t>playing </a:t>
            </a:r>
            <a:r>
              <a:rPr sz="1100" spc="-55" dirty="0">
                <a:latin typeface="Trebuchet MS"/>
                <a:cs typeface="Trebuchet MS"/>
              </a:rPr>
              <a:t>rugby, </a:t>
            </a:r>
            <a:r>
              <a:rPr sz="1100" spc="-40" dirty="0">
                <a:latin typeface="Trebuchet MS"/>
                <a:cs typeface="Trebuchet MS"/>
              </a:rPr>
              <a:t>and </a:t>
            </a:r>
            <a:r>
              <a:rPr sz="1100" spc="-50" dirty="0">
                <a:latin typeface="Trebuchet MS"/>
                <a:cs typeface="Trebuchet MS"/>
              </a:rPr>
              <a:t>to  help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prevent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such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medical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conditions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by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referring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them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for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appropriate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medical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intervention.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rebuchet MS"/>
              <a:cs typeface="Trebuchet MS"/>
            </a:endParaRPr>
          </a:p>
          <a:p>
            <a:pPr marL="12700" marR="5080" algn="just">
              <a:lnSpc>
                <a:spcPct val="152600"/>
              </a:lnSpc>
            </a:pPr>
            <a:r>
              <a:rPr sz="1100" b="1" spc="-60" dirty="0">
                <a:latin typeface="Trebuchet MS"/>
                <a:cs typeface="Trebuchet MS"/>
              </a:rPr>
              <a:t>INSTRUCTION: </a:t>
            </a:r>
            <a:r>
              <a:rPr sz="1100" spc="-55" dirty="0">
                <a:latin typeface="Trebuchet MS"/>
                <a:cs typeface="Trebuchet MS"/>
              </a:rPr>
              <a:t>Ideally </a:t>
            </a:r>
            <a:r>
              <a:rPr sz="1100" spc="-45" dirty="0">
                <a:latin typeface="Trebuchet MS"/>
                <a:cs typeface="Trebuchet MS"/>
              </a:rPr>
              <a:t>this questionnaire </a:t>
            </a:r>
            <a:r>
              <a:rPr sz="1100" spc="-35" dirty="0">
                <a:latin typeface="Trebuchet MS"/>
                <a:cs typeface="Trebuchet MS"/>
              </a:rPr>
              <a:t>should </a:t>
            </a:r>
            <a:r>
              <a:rPr sz="1100" spc="-50" dirty="0">
                <a:latin typeface="Trebuchet MS"/>
                <a:cs typeface="Trebuchet MS"/>
              </a:rPr>
              <a:t>be completed </a:t>
            </a:r>
            <a:r>
              <a:rPr sz="1100" spc="-40" dirty="0">
                <a:latin typeface="Trebuchet MS"/>
                <a:cs typeface="Trebuchet MS"/>
              </a:rPr>
              <a:t>during </a:t>
            </a:r>
            <a:r>
              <a:rPr sz="1100" spc="-50" dirty="0">
                <a:latin typeface="Trebuchet MS"/>
                <a:cs typeface="Trebuchet MS"/>
              </a:rPr>
              <a:t>pre‐season, </a:t>
            </a:r>
            <a:r>
              <a:rPr sz="1100" spc="-40" dirty="0">
                <a:latin typeface="Trebuchet MS"/>
                <a:cs typeface="Trebuchet MS"/>
              </a:rPr>
              <a:t>about 4‐6 </a:t>
            </a:r>
            <a:r>
              <a:rPr sz="1100" spc="-45" dirty="0">
                <a:latin typeface="Trebuchet MS"/>
                <a:cs typeface="Trebuchet MS"/>
              </a:rPr>
              <a:t>weeks  </a:t>
            </a:r>
            <a:r>
              <a:rPr sz="1100" spc="-50" dirty="0">
                <a:latin typeface="Trebuchet MS"/>
                <a:cs typeface="Trebuchet MS"/>
              </a:rPr>
              <a:t>before training </a:t>
            </a:r>
            <a:r>
              <a:rPr sz="1100" spc="-60" dirty="0">
                <a:latin typeface="Trebuchet MS"/>
                <a:cs typeface="Trebuchet MS"/>
              </a:rPr>
              <a:t>starts. </a:t>
            </a:r>
            <a:r>
              <a:rPr sz="1100" spc="-50" dirty="0">
                <a:latin typeface="Trebuchet MS"/>
                <a:cs typeface="Trebuchet MS"/>
              </a:rPr>
              <a:t>Players </a:t>
            </a:r>
            <a:r>
              <a:rPr sz="1100" spc="-35" dirty="0">
                <a:latin typeface="Trebuchet MS"/>
                <a:cs typeface="Trebuchet MS"/>
              </a:rPr>
              <a:t>should </a:t>
            </a:r>
            <a:r>
              <a:rPr sz="1100" spc="-40" dirty="0">
                <a:latin typeface="Trebuchet MS"/>
                <a:cs typeface="Trebuchet MS"/>
              </a:rPr>
              <a:t>answer </a:t>
            </a:r>
            <a:r>
              <a:rPr sz="1100" spc="-70" dirty="0">
                <a:latin typeface="Trebuchet MS"/>
                <a:cs typeface="Trebuchet MS"/>
              </a:rPr>
              <a:t>all </a:t>
            </a:r>
            <a:r>
              <a:rPr sz="1100" spc="-45" dirty="0">
                <a:latin typeface="Trebuchet MS"/>
                <a:cs typeface="Trebuchet MS"/>
              </a:rPr>
              <a:t>questions. </a:t>
            </a:r>
            <a:r>
              <a:rPr sz="1100" spc="-15" dirty="0">
                <a:latin typeface="Trebuchet MS"/>
                <a:cs typeface="Trebuchet MS"/>
              </a:rPr>
              <a:t>A </a:t>
            </a:r>
            <a:r>
              <a:rPr sz="1100" spc="-45" dirty="0">
                <a:latin typeface="Trebuchet MS"/>
                <a:cs typeface="Trebuchet MS"/>
              </a:rPr>
              <a:t>positive </a:t>
            </a:r>
            <a:r>
              <a:rPr sz="1100" spc="-40" dirty="0">
                <a:latin typeface="Trebuchet MS"/>
                <a:cs typeface="Trebuchet MS"/>
              </a:rPr>
              <a:t>answer </a:t>
            </a:r>
            <a:r>
              <a:rPr sz="1100" spc="-70" dirty="0">
                <a:latin typeface="Trebuchet MS"/>
                <a:cs typeface="Trebuchet MS"/>
              </a:rPr>
              <a:t>(YES) </a:t>
            </a:r>
            <a:r>
              <a:rPr sz="1100" spc="-45" dirty="0">
                <a:latin typeface="Trebuchet MS"/>
                <a:cs typeface="Trebuchet MS"/>
              </a:rPr>
              <a:t>to any of </a:t>
            </a:r>
            <a:r>
              <a:rPr sz="1100" spc="-55" dirty="0">
                <a:latin typeface="Trebuchet MS"/>
                <a:cs typeface="Trebuchet MS"/>
              </a:rPr>
              <a:t>the  </a:t>
            </a:r>
            <a:r>
              <a:rPr sz="1100" spc="-40" dirty="0">
                <a:latin typeface="Trebuchet MS"/>
                <a:cs typeface="Trebuchet MS"/>
              </a:rPr>
              <a:t>questions </a:t>
            </a:r>
            <a:r>
              <a:rPr sz="1100" spc="-45" dirty="0">
                <a:latin typeface="Trebuchet MS"/>
                <a:cs typeface="Trebuchet MS"/>
              </a:rPr>
              <a:t>requires </a:t>
            </a:r>
            <a:r>
              <a:rPr sz="1100" spc="-50" dirty="0">
                <a:latin typeface="Trebuchet MS"/>
                <a:cs typeface="Trebuchet MS"/>
              </a:rPr>
              <a:t>the </a:t>
            </a:r>
            <a:r>
              <a:rPr sz="1100" spc="-55" dirty="0">
                <a:latin typeface="Trebuchet MS"/>
                <a:cs typeface="Trebuchet MS"/>
              </a:rPr>
              <a:t>player </a:t>
            </a:r>
            <a:r>
              <a:rPr sz="1100" spc="-45" dirty="0">
                <a:latin typeface="Trebuchet MS"/>
                <a:cs typeface="Trebuchet MS"/>
              </a:rPr>
              <a:t>to </a:t>
            </a:r>
            <a:r>
              <a:rPr sz="1100" spc="-50" dirty="0">
                <a:latin typeface="Trebuchet MS"/>
                <a:cs typeface="Trebuchet MS"/>
              </a:rPr>
              <a:t>be followed </a:t>
            </a:r>
            <a:r>
              <a:rPr sz="1100" spc="-35" dirty="0">
                <a:latin typeface="Trebuchet MS"/>
                <a:cs typeface="Trebuchet MS"/>
              </a:rPr>
              <a:t>up </a:t>
            </a:r>
            <a:r>
              <a:rPr sz="1100" spc="-45" dirty="0">
                <a:latin typeface="Trebuchet MS"/>
                <a:cs typeface="Trebuchet MS"/>
              </a:rPr>
              <a:t>by </a:t>
            </a:r>
            <a:r>
              <a:rPr sz="1100" spc="-55" dirty="0">
                <a:latin typeface="Trebuchet MS"/>
                <a:cs typeface="Trebuchet MS"/>
              </a:rPr>
              <a:t>a </a:t>
            </a:r>
            <a:r>
              <a:rPr sz="1100" spc="-60" dirty="0">
                <a:latin typeface="Trebuchet MS"/>
                <a:cs typeface="Trebuchet MS"/>
              </a:rPr>
              <a:t>medical </a:t>
            </a:r>
            <a:r>
              <a:rPr sz="1100" spc="-45" dirty="0">
                <a:latin typeface="Trebuchet MS"/>
                <a:cs typeface="Trebuchet MS"/>
              </a:rPr>
              <a:t>professional </a:t>
            </a:r>
            <a:r>
              <a:rPr sz="1100" spc="-50" dirty="0">
                <a:latin typeface="Trebuchet MS"/>
                <a:cs typeface="Trebuchet MS"/>
              </a:rPr>
              <a:t>associated with </a:t>
            </a:r>
            <a:r>
              <a:rPr sz="1100" spc="-55" dirty="0">
                <a:latin typeface="Trebuchet MS"/>
                <a:cs typeface="Trebuchet MS"/>
              </a:rPr>
              <a:t>the school,  club </a:t>
            </a:r>
            <a:r>
              <a:rPr sz="1100" spc="-30" dirty="0">
                <a:latin typeface="Trebuchet MS"/>
                <a:cs typeface="Trebuchet MS"/>
              </a:rPr>
              <a:t>or </a:t>
            </a:r>
            <a:r>
              <a:rPr sz="1100" spc="-50" dirty="0">
                <a:latin typeface="Trebuchet MS"/>
                <a:cs typeface="Trebuchet MS"/>
              </a:rPr>
              <a:t>union, </a:t>
            </a:r>
            <a:r>
              <a:rPr sz="1100" spc="-30" dirty="0">
                <a:latin typeface="Trebuchet MS"/>
                <a:cs typeface="Trebuchet MS"/>
              </a:rPr>
              <a:t>or </a:t>
            </a:r>
            <a:r>
              <a:rPr sz="1100" spc="-45" dirty="0">
                <a:latin typeface="Trebuchet MS"/>
                <a:cs typeface="Trebuchet MS"/>
              </a:rPr>
              <a:t>recommended by SARU. </a:t>
            </a:r>
            <a:r>
              <a:rPr sz="1100" b="1" spc="-55" dirty="0">
                <a:latin typeface="Trebuchet MS"/>
                <a:cs typeface="Trebuchet MS"/>
              </a:rPr>
              <a:t>Written </a:t>
            </a:r>
            <a:r>
              <a:rPr sz="1100" b="1" spc="-65" dirty="0">
                <a:latin typeface="Trebuchet MS"/>
                <a:cs typeface="Trebuchet MS"/>
              </a:rPr>
              <a:t>medical </a:t>
            </a:r>
            <a:r>
              <a:rPr sz="1100" b="1" spc="-75" dirty="0">
                <a:latin typeface="Trebuchet MS"/>
                <a:cs typeface="Trebuchet MS"/>
              </a:rPr>
              <a:t>clearance </a:t>
            </a:r>
            <a:r>
              <a:rPr sz="1100" spc="-35" dirty="0">
                <a:latin typeface="Trebuchet MS"/>
                <a:cs typeface="Trebuchet MS"/>
              </a:rPr>
              <a:t>should </a:t>
            </a:r>
            <a:r>
              <a:rPr sz="1100" spc="-45" dirty="0">
                <a:latin typeface="Trebuchet MS"/>
                <a:cs typeface="Trebuchet MS"/>
              </a:rPr>
              <a:t>be </a:t>
            </a:r>
            <a:r>
              <a:rPr sz="1100" spc="-55" dirty="0">
                <a:latin typeface="Trebuchet MS"/>
                <a:cs typeface="Trebuchet MS"/>
              </a:rPr>
              <a:t>received </a:t>
            </a:r>
            <a:r>
              <a:rPr sz="1100" spc="-45" dirty="0">
                <a:latin typeface="Trebuchet MS"/>
                <a:cs typeface="Trebuchet MS"/>
              </a:rPr>
              <a:t>for </a:t>
            </a:r>
            <a:r>
              <a:rPr sz="1100" spc="-55" dirty="0">
                <a:latin typeface="Trebuchet MS"/>
                <a:cs typeface="Trebuchet MS"/>
              </a:rPr>
              <a:t>the </a:t>
            </a:r>
            <a:r>
              <a:rPr sz="1100" spc="-60" dirty="0">
                <a:latin typeface="Trebuchet MS"/>
                <a:cs typeface="Trebuchet MS"/>
              </a:rPr>
              <a:t>specific  </a:t>
            </a:r>
            <a:r>
              <a:rPr sz="1100" spc="-45" dirty="0">
                <a:latin typeface="Trebuchet MS"/>
                <a:cs typeface="Trebuchet MS"/>
              </a:rPr>
              <a:t>condition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highlighted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before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participation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in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any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match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or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training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session.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b="1" u="sng" spc="-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PLAYER’S </a:t>
            </a:r>
            <a:r>
              <a:rPr sz="1100" b="1" u="sng" spc="-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PROFILE: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6699752"/>
            <a:ext cx="231013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6795" algn="l"/>
              </a:tabLst>
            </a:pPr>
            <a:r>
              <a:rPr sz="1100" spc="-55" dirty="0">
                <a:latin typeface="Trebuchet MS"/>
                <a:cs typeface="Trebuchet MS"/>
              </a:rPr>
              <a:t>Name: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4879" y="6699752"/>
            <a:ext cx="22377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24405" algn="l"/>
              </a:tabLst>
            </a:pPr>
            <a:r>
              <a:rPr sz="1100" spc="-60" dirty="0">
                <a:latin typeface="Trebuchet MS"/>
                <a:cs typeface="Trebuchet MS"/>
              </a:rPr>
              <a:t>Club/School: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686" y="7345917"/>
            <a:ext cx="234759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34260" algn="l"/>
              </a:tabLst>
            </a:pPr>
            <a:r>
              <a:rPr sz="1100" spc="-45" dirty="0">
                <a:latin typeface="Trebuchet MS"/>
                <a:cs typeface="Trebuchet MS"/>
              </a:rPr>
              <a:t>Date of</a:t>
            </a:r>
            <a:r>
              <a:rPr sz="1100" spc="-21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birth: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4893" y="7345917"/>
            <a:ext cx="22682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4885" algn="l"/>
              </a:tabLst>
            </a:pPr>
            <a:r>
              <a:rPr sz="1100" spc="-55" dirty="0">
                <a:latin typeface="Trebuchet MS"/>
                <a:cs typeface="Trebuchet MS"/>
              </a:rPr>
              <a:t>Contact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number: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700" y="7992081"/>
            <a:ext cx="22936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9650" algn="l"/>
              </a:tabLst>
            </a:pPr>
            <a:r>
              <a:rPr sz="1100" spc="-55" dirty="0">
                <a:latin typeface="Trebuchet MS"/>
                <a:cs typeface="Trebuchet MS"/>
              </a:rPr>
              <a:t>Emergency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contact: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4893" y="7992081"/>
            <a:ext cx="22682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4885" algn="l"/>
              </a:tabLst>
            </a:pPr>
            <a:r>
              <a:rPr sz="1100" spc="-55" dirty="0">
                <a:latin typeface="Trebuchet MS"/>
                <a:cs typeface="Trebuchet MS"/>
              </a:rPr>
              <a:t>Contact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number: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1700" y="8638247"/>
            <a:ext cx="231457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01240" algn="l"/>
              </a:tabLst>
            </a:pPr>
            <a:r>
              <a:rPr sz="1100" spc="-50" dirty="0">
                <a:latin typeface="Trebuchet MS"/>
                <a:cs typeface="Trebuchet MS"/>
              </a:rPr>
              <a:t>Doctor’s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name: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4921" y="8638247"/>
            <a:ext cx="22682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4885" algn="l"/>
              </a:tabLst>
            </a:pPr>
            <a:r>
              <a:rPr sz="1100" spc="-55" dirty="0">
                <a:latin typeface="Trebuchet MS"/>
                <a:cs typeface="Trebuchet MS"/>
              </a:rPr>
              <a:t>Contact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number: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21279" y="909066"/>
            <a:ext cx="2524760" cy="1041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81655" y="2037588"/>
            <a:ext cx="621817" cy="5021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47465" y="2116835"/>
            <a:ext cx="560616" cy="4229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3970020" y="2096261"/>
            <a:ext cx="1223010" cy="443865"/>
            <a:chOff x="3970020" y="2096261"/>
            <a:chExt cx="1223010" cy="443865"/>
          </a:xfrm>
        </p:grpSpPr>
        <p:sp>
          <p:nvSpPr>
            <p:cNvPr id="22" name="object 22"/>
            <p:cNvSpPr/>
            <p:nvPr/>
          </p:nvSpPr>
          <p:spPr>
            <a:xfrm>
              <a:off x="4010406" y="2120645"/>
              <a:ext cx="1182395" cy="4191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70020" y="2096261"/>
              <a:ext cx="12700" cy="436245"/>
            </a:xfrm>
            <a:custGeom>
              <a:avLst/>
              <a:gdLst/>
              <a:ahLst/>
              <a:cxnLst/>
              <a:rect l="l" t="t" r="r" b="b"/>
              <a:pathLst>
                <a:path w="12700" h="436244">
                  <a:moveTo>
                    <a:pt x="12191" y="0"/>
                  </a:moveTo>
                  <a:lnTo>
                    <a:pt x="0" y="0"/>
                  </a:lnTo>
                  <a:lnTo>
                    <a:pt x="0" y="435864"/>
                  </a:lnTo>
                  <a:lnTo>
                    <a:pt x="12191" y="435864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3631691" y="2625851"/>
            <a:ext cx="204215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47794" y="2632710"/>
            <a:ext cx="190500" cy="190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68979" y="2097785"/>
            <a:ext cx="12700" cy="436245"/>
          </a:xfrm>
          <a:custGeom>
            <a:avLst/>
            <a:gdLst/>
            <a:ahLst/>
            <a:cxnLst/>
            <a:rect l="l" t="t" r="r" b="b"/>
            <a:pathLst>
              <a:path w="12700" h="436244">
                <a:moveTo>
                  <a:pt x="12192" y="0"/>
                </a:moveTo>
                <a:lnTo>
                  <a:pt x="0" y="0"/>
                </a:lnTo>
                <a:lnTo>
                  <a:pt x="0" y="435864"/>
                </a:lnTo>
                <a:lnTo>
                  <a:pt x="12192" y="43586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1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9021" y="9048242"/>
            <a:ext cx="546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5" dirty="0"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95350" y="9345168"/>
            <a:ext cx="5981700" cy="226060"/>
            <a:chOff x="895350" y="9345168"/>
            <a:chExt cx="5981700" cy="226060"/>
          </a:xfrm>
        </p:grpSpPr>
        <p:sp>
          <p:nvSpPr>
            <p:cNvPr id="4" name="object 4"/>
            <p:cNvSpPr/>
            <p:nvPr/>
          </p:nvSpPr>
          <p:spPr>
            <a:xfrm>
              <a:off x="895350" y="9345168"/>
              <a:ext cx="5981700" cy="6350"/>
            </a:xfrm>
            <a:custGeom>
              <a:avLst/>
              <a:gdLst/>
              <a:ahLst/>
              <a:cxnLst/>
              <a:rect l="l" t="t" r="r" b="b"/>
              <a:pathLst>
                <a:path w="5981700" h="6350">
                  <a:moveTo>
                    <a:pt x="5981700" y="0"/>
                  </a:moveTo>
                  <a:lnTo>
                    <a:pt x="0" y="0"/>
                  </a:lnTo>
                  <a:lnTo>
                    <a:pt x="0" y="6095"/>
                  </a:lnTo>
                  <a:lnTo>
                    <a:pt x="5981700" y="6095"/>
                  </a:lnTo>
                  <a:lnTo>
                    <a:pt x="59817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59652" y="9357360"/>
              <a:ext cx="498348" cy="2133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1700" y="894841"/>
            <a:ext cx="43967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9015" algn="l"/>
                <a:tab pos="4382770" algn="l"/>
              </a:tabLst>
            </a:pPr>
            <a:r>
              <a:rPr sz="1100" spc="-60" dirty="0">
                <a:latin typeface="Trebuchet MS"/>
                <a:cs typeface="Trebuchet MS"/>
              </a:rPr>
              <a:t>Coach’s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Name:</a:t>
            </a:r>
            <a:r>
              <a:rPr sz="1100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100" spc="-55" dirty="0">
                <a:latin typeface="Trebuchet MS"/>
                <a:cs typeface="Trebuchet MS"/>
              </a:rPr>
              <a:t>Contact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number: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2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58908" y="1326901"/>
            <a:ext cx="129222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5" dirty="0">
                <a:latin typeface="Trebuchet MS"/>
                <a:cs typeface="Trebuchet MS"/>
              </a:rPr>
              <a:t>Player </a:t>
            </a:r>
            <a:r>
              <a:rPr sz="1100" spc="-60" dirty="0">
                <a:latin typeface="Trebuchet MS"/>
                <a:cs typeface="Trebuchet MS"/>
              </a:rPr>
              <a:t>cleared </a:t>
            </a:r>
            <a:r>
              <a:rPr sz="1100" spc="-45" dirty="0">
                <a:latin typeface="Trebuchet MS"/>
                <a:cs typeface="Trebuchet MS"/>
              </a:rPr>
              <a:t>for</a:t>
            </a:r>
            <a:r>
              <a:rPr sz="1100" spc="-1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play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7700" y="1212596"/>
            <a:ext cx="1784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rebuchet MS"/>
                <a:cs typeface="Trebuchet MS"/>
              </a:rPr>
              <a:t>□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900" y="1810766"/>
            <a:ext cx="880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5" dirty="0">
                <a:latin typeface="Trebuchet MS"/>
                <a:cs typeface="Trebuchet MS"/>
              </a:rPr>
              <a:t>Player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referred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87700" y="1696466"/>
            <a:ext cx="1784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rebuchet MS"/>
                <a:cs typeface="Trebuchet MS"/>
              </a:rPr>
              <a:t>□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2" y="2102248"/>
            <a:ext cx="5073015" cy="10826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745"/>
              </a:spcBef>
              <a:tabLst>
                <a:tab pos="5059680" algn="l"/>
              </a:tabLst>
            </a:pPr>
            <a:r>
              <a:rPr sz="1100" spc="-30" dirty="0">
                <a:latin typeface="Trebuchet MS"/>
                <a:cs typeface="Trebuchet MS"/>
              </a:rPr>
              <a:t>Medical </a:t>
            </a:r>
            <a:r>
              <a:rPr sz="1100" spc="-45" dirty="0">
                <a:latin typeface="Trebuchet MS"/>
                <a:cs typeface="Trebuchet MS"/>
              </a:rPr>
              <a:t>professional to </a:t>
            </a:r>
            <a:r>
              <a:rPr sz="1100" spc="-30" dirty="0">
                <a:latin typeface="Trebuchet MS"/>
                <a:cs typeface="Trebuchet MS"/>
              </a:rPr>
              <a:t>whom</a:t>
            </a:r>
            <a:r>
              <a:rPr sz="1100" spc="-19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referred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marL="12700" marR="682625" indent="914400">
              <a:lnSpc>
                <a:spcPts val="2950"/>
              </a:lnSpc>
              <a:spcBef>
                <a:spcPts val="825"/>
              </a:spcBef>
              <a:tabLst>
                <a:tab pos="2193290" algn="l"/>
                <a:tab pos="2755265" algn="l"/>
                <a:tab pos="4339590" algn="l"/>
                <a:tab pos="4365625" algn="l"/>
              </a:tabLst>
            </a:pPr>
            <a:r>
              <a:rPr sz="1100" dirty="0">
                <a:latin typeface="Trebuchet MS"/>
                <a:cs typeface="Trebuchet MS"/>
              </a:rPr>
              <a:t>Med</a:t>
            </a:r>
            <a:r>
              <a:rPr sz="1100" spc="5" dirty="0">
                <a:latin typeface="Trebuchet MS"/>
                <a:cs typeface="Trebuchet MS"/>
              </a:rPr>
              <a:t>i</a:t>
            </a:r>
            <a:r>
              <a:rPr sz="1100" spc="-70" dirty="0">
                <a:latin typeface="Trebuchet MS"/>
                <a:cs typeface="Trebuchet MS"/>
              </a:rPr>
              <a:t>cal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clea</a:t>
            </a:r>
            <a:r>
              <a:rPr sz="1100" spc="-50" dirty="0">
                <a:latin typeface="Trebuchet MS"/>
                <a:cs typeface="Trebuchet MS"/>
              </a:rPr>
              <a:t>r</a:t>
            </a:r>
            <a:r>
              <a:rPr sz="1100" spc="-55" dirty="0">
                <a:latin typeface="Trebuchet MS"/>
                <a:cs typeface="Trebuchet MS"/>
              </a:rPr>
              <a:t>a</a:t>
            </a:r>
            <a:r>
              <a:rPr sz="1100" spc="-60" dirty="0">
                <a:latin typeface="Trebuchet MS"/>
                <a:cs typeface="Trebuchet MS"/>
              </a:rPr>
              <a:t>nce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received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2000" spc="-5" dirty="0">
                <a:latin typeface="Trebuchet MS"/>
                <a:cs typeface="Trebuchet MS"/>
              </a:rPr>
              <a:t>□</a:t>
            </a:r>
            <a:r>
              <a:rPr sz="2000" spc="-15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(date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65" dirty="0">
                <a:latin typeface="Trebuchet MS"/>
                <a:cs typeface="Trebuchet MS"/>
              </a:rPr>
              <a:t>)  </a:t>
            </a:r>
            <a:r>
              <a:rPr sz="1100" spc="-60" dirty="0">
                <a:latin typeface="Trebuchet MS"/>
                <a:cs typeface="Trebuchet MS"/>
              </a:rPr>
              <a:t>Coach’s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signature:</a:t>
            </a:r>
            <a:r>
              <a:rPr sz="1100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100" spc="-60" dirty="0">
                <a:latin typeface="Trebuchet MS"/>
                <a:cs typeface="Trebuchet MS"/>
              </a:rPr>
              <a:t>Date: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	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42772" y="3657600"/>
          <a:ext cx="5838825" cy="495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</a:pPr>
                      <a:r>
                        <a:rPr sz="10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Screening</a:t>
                      </a:r>
                      <a:r>
                        <a:rPr sz="10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Question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 indent="19685" algn="just">
                        <a:lnSpc>
                          <a:spcPct val="101499"/>
                        </a:lnSpc>
                        <a:spcBef>
                          <a:spcPts val="200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  </a:t>
                      </a:r>
                      <a:r>
                        <a:rPr sz="900" b="1" spc="-1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700" b="1" i="1" spc="-10" dirty="0">
                          <a:latin typeface="Carlito"/>
                          <a:cs typeface="Carlito"/>
                        </a:rPr>
                        <a:t>circle </a:t>
                      </a:r>
                      <a:r>
                        <a:rPr sz="700" b="1" i="1" dirty="0">
                          <a:latin typeface="Carlito"/>
                          <a:cs typeface="Carlito"/>
                        </a:rPr>
                        <a:t>the  app</a:t>
                      </a:r>
                      <a:r>
                        <a:rPr sz="700" b="1" i="1" spc="-1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700" b="1" i="1" dirty="0">
                          <a:latin typeface="Carlito"/>
                          <a:cs typeface="Carlito"/>
                        </a:rPr>
                        <a:t>opr</a:t>
                      </a:r>
                      <a:r>
                        <a:rPr sz="700" b="1" i="1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700" b="1" i="1" dirty="0">
                          <a:latin typeface="Carlito"/>
                          <a:cs typeface="Carlito"/>
                        </a:rPr>
                        <a:t>ate  </a:t>
                      </a:r>
                      <a:r>
                        <a:rPr sz="700" b="1" i="1" spc="-10" dirty="0">
                          <a:latin typeface="Carlito"/>
                          <a:cs typeface="Carlito"/>
                        </a:rPr>
                        <a:t>answer</a:t>
                      </a:r>
                      <a:r>
                        <a:rPr sz="900" b="1" spc="-10" dirty="0">
                          <a:latin typeface="Trebuchet MS"/>
                          <a:cs typeface="Trebuchet MS"/>
                        </a:rPr>
                        <a:t>)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If </a:t>
                      </a:r>
                      <a:r>
                        <a:rPr sz="10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answered</a:t>
                      </a:r>
                      <a:r>
                        <a:rPr sz="10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‘Yes’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Follow </a:t>
                      </a:r>
                      <a:r>
                        <a:rPr sz="10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suggested </a:t>
                      </a:r>
                      <a:r>
                        <a:rPr sz="10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course </a:t>
                      </a:r>
                      <a:r>
                        <a:rPr sz="10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10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action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47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1.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ever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been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told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doctor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not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participate,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limit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activity,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900" spc="-1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5" dirty="0">
                          <a:latin typeface="Trebuchet MS"/>
                          <a:cs typeface="Trebuchet MS"/>
                        </a:rPr>
                        <a:t>sports?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1035050" algn="l"/>
                          <a:tab pos="1249045" algn="l"/>
                          <a:tab pos="1772285" algn="l"/>
                          <a:tab pos="2238375" algn="l"/>
                        </a:tabLst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Consult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doctor	for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0" dirty="0">
                          <a:latin typeface="Trebuchet MS"/>
                          <a:cs typeface="Trebuchet MS"/>
                        </a:rPr>
                        <a:t>investigation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specific</a:t>
                      </a:r>
                      <a:r>
                        <a:rPr sz="900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condition.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146">
                <a:tc>
                  <a:txBody>
                    <a:bodyPr/>
                    <a:lstStyle/>
                    <a:p>
                      <a:pPr marL="67945" algn="just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2.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suffer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any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condition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requires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8580" marR="60325" indent="-635" algn="just">
                        <a:lnSpc>
                          <a:spcPct val="11690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daily medication, </a:t>
                      </a:r>
                      <a:r>
                        <a:rPr sz="900" spc="-75" dirty="0">
                          <a:latin typeface="Trebuchet MS"/>
                          <a:cs typeface="Trebuchet MS"/>
                        </a:rPr>
                        <a:t>e.g.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asthma,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diabetes,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high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blood 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pressure,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rheumatic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fever,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heart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disease,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epilepsy, 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bleeding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disorder,</a:t>
                      </a:r>
                      <a:r>
                        <a:rPr sz="9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latin typeface="Trebuchet MS"/>
                          <a:cs typeface="Trebuchet MS"/>
                        </a:rPr>
                        <a:t>HIV?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40" dirty="0">
                          <a:latin typeface="Trebuchet MS"/>
                          <a:cs typeface="Trebuchet MS"/>
                        </a:rPr>
                        <a:t>Ascertain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</a:t>
                      </a:r>
                      <a:r>
                        <a:rPr sz="900" spc="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0" dirty="0">
                          <a:latin typeface="Trebuchet MS"/>
                          <a:cs typeface="Trebuchet MS"/>
                        </a:rPr>
                        <a:t>appropriate prescribed</a:t>
                      </a:r>
                      <a:r>
                        <a:rPr sz="9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medication.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marR="61594" indent="-229235">
                        <a:lnSpc>
                          <a:spcPct val="1167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Receive medical clearance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doctor before</a:t>
                      </a:r>
                      <a:r>
                        <a:rPr sz="9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exercise.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607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3. 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Do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any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allergies, </a:t>
                      </a:r>
                      <a:r>
                        <a:rPr sz="900" spc="-75" dirty="0">
                          <a:latin typeface="Trebuchet MS"/>
                          <a:cs typeface="Trebuchet MS"/>
                        </a:rPr>
                        <a:t>e.g.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bees,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grass,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pollens</a:t>
                      </a:r>
                      <a:r>
                        <a:rPr sz="900" spc="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medicines?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 algn="just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Ensure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 the player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</a:t>
                      </a:r>
                      <a:r>
                        <a:rPr sz="9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appropriate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algn="just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40" dirty="0">
                          <a:latin typeface="Trebuchet MS"/>
                          <a:cs typeface="Trebuchet MS"/>
                        </a:rPr>
                        <a:t>prescribed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anti‐allergy</a:t>
                      </a:r>
                      <a:r>
                        <a:rPr sz="900" spc="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medication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1594" indent="-635" algn="just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(adrenaline,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anti‐histamines,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cortisone) 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close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at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all</a:t>
                      </a:r>
                      <a:r>
                        <a:rPr sz="900" spc="-1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times.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59690" indent="-228600" algn="just">
                        <a:lnSpc>
                          <a:spcPct val="1169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Ensure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contact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details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player’s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doctor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nearest  Emergency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Room.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indent="-229235" algn="just">
                        <a:lnSpc>
                          <a:spcPct val="100000"/>
                        </a:lnSpc>
                        <a:spcBef>
                          <a:spcPts val="235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Suggest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 alert</a:t>
                      </a:r>
                      <a:r>
                        <a:rPr sz="900" spc="-1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bracelet.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4.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ever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passed out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nearly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passed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out</a:t>
                      </a:r>
                      <a:r>
                        <a:rPr sz="900" spc="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during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exercise?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doctor’s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evaluation,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including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exercise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stress</a:t>
                      </a:r>
                      <a:r>
                        <a:rPr sz="900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test.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5.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doctor</a:t>
                      </a:r>
                      <a:r>
                        <a:rPr sz="900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ever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ordered</a:t>
                      </a:r>
                      <a:r>
                        <a:rPr sz="900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test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your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heart,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75" dirty="0">
                          <a:latin typeface="Trebuchet MS"/>
                          <a:cs typeface="Trebuchet MS"/>
                        </a:rPr>
                        <a:t>e.g.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ECG,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scan,</a:t>
                      </a:r>
                      <a:r>
                        <a:rPr sz="9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etc.?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Receive medical clearance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</a:t>
                      </a:r>
                      <a:r>
                        <a:rPr sz="900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relevant</a:t>
                      </a:r>
                      <a:r>
                        <a:rPr sz="9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6.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During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exercise, </a:t>
                      </a:r>
                      <a:r>
                        <a:rPr sz="900" spc="-20" dirty="0">
                          <a:latin typeface="Trebuchet MS"/>
                          <a:cs typeface="Trebuchet MS"/>
                        </a:rPr>
                        <a:t>do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chest pain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9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severe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25" dirty="0">
                          <a:latin typeface="Trebuchet MS"/>
                          <a:cs typeface="Trebuchet MS"/>
                        </a:rPr>
                        <a:t>shortness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9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breath?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Consult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doctor for</a:t>
                      </a:r>
                      <a:r>
                        <a:rPr sz="900" spc="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marR="59690">
                        <a:lnSpc>
                          <a:spcPct val="117200"/>
                        </a:lnSpc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evaluation,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including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exercise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stress 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test.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9021" y="9048242"/>
            <a:ext cx="546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5" dirty="0"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95350" y="9345168"/>
            <a:ext cx="5981700" cy="226060"/>
            <a:chOff x="895350" y="9345168"/>
            <a:chExt cx="5981700" cy="226060"/>
          </a:xfrm>
        </p:grpSpPr>
        <p:sp>
          <p:nvSpPr>
            <p:cNvPr id="4" name="object 4"/>
            <p:cNvSpPr/>
            <p:nvPr/>
          </p:nvSpPr>
          <p:spPr>
            <a:xfrm>
              <a:off x="895350" y="9345168"/>
              <a:ext cx="5981700" cy="6350"/>
            </a:xfrm>
            <a:custGeom>
              <a:avLst/>
              <a:gdLst/>
              <a:ahLst/>
              <a:cxnLst/>
              <a:rect l="l" t="t" r="r" b="b"/>
              <a:pathLst>
                <a:path w="5981700" h="6350">
                  <a:moveTo>
                    <a:pt x="5981700" y="0"/>
                  </a:moveTo>
                  <a:lnTo>
                    <a:pt x="0" y="0"/>
                  </a:lnTo>
                  <a:lnTo>
                    <a:pt x="0" y="6095"/>
                  </a:lnTo>
                  <a:lnTo>
                    <a:pt x="5981700" y="6095"/>
                  </a:lnTo>
                  <a:lnTo>
                    <a:pt x="59817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59652" y="9357360"/>
              <a:ext cx="498348" cy="2133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42772" y="914400"/>
          <a:ext cx="5838825" cy="7177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03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7.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During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exercise, </a:t>
                      </a:r>
                      <a:r>
                        <a:rPr sz="900" spc="-20" dirty="0">
                          <a:latin typeface="Trebuchet MS"/>
                          <a:cs typeface="Trebuchet MS"/>
                        </a:rPr>
                        <a:t>do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get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tired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lot quicker</a:t>
                      </a:r>
                      <a:r>
                        <a:rPr sz="900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than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your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friends</a:t>
                      </a:r>
                      <a:r>
                        <a:rPr sz="900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15" dirty="0">
                          <a:latin typeface="Trebuchet MS"/>
                          <a:cs typeface="Trebuchet MS"/>
                        </a:rPr>
                        <a:t>do?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evaluation</a:t>
                      </a:r>
                      <a:r>
                        <a:rPr sz="9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citing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1594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possible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excessive exercise‐associated 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fatigue.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47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8.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had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any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’flu‐like’</a:t>
                      </a:r>
                      <a:r>
                        <a:rPr sz="900" spc="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illness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during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</a:t>
                      </a:r>
                      <a:r>
                        <a:rPr sz="900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past</a:t>
                      </a:r>
                      <a:r>
                        <a:rPr sz="900" spc="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0" dirty="0">
                          <a:latin typeface="Trebuchet MS"/>
                          <a:cs typeface="Trebuchet MS"/>
                        </a:rPr>
                        <a:t>2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15" dirty="0">
                          <a:latin typeface="Trebuchet MS"/>
                          <a:cs typeface="Trebuchet MS"/>
                        </a:rPr>
                        <a:t>weeks?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Receive medical clearance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</a:t>
                      </a:r>
                      <a:r>
                        <a:rPr sz="900" spc="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player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fully</a:t>
                      </a:r>
                      <a:r>
                        <a:rPr sz="9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recovered.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65" dirty="0">
                          <a:latin typeface="Trebuchet MS"/>
                          <a:cs typeface="Trebuchet MS"/>
                        </a:rPr>
                        <a:t>9.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any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family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member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ever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died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suddenly,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40" dirty="0">
                          <a:latin typeface="Trebuchet MS"/>
                          <a:cs typeface="Trebuchet MS"/>
                        </a:rPr>
                        <a:t>unexplained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5" dirty="0">
                          <a:latin typeface="Trebuchet MS"/>
                          <a:cs typeface="Trebuchet MS"/>
                        </a:rPr>
                        <a:t>reason?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Advise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gives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thorough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marR="60325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history 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to,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and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examined 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by,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r>
                        <a:rPr sz="900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10.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suffered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head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injury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this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season?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Receive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certificate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</a:t>
                      </a:r>
                      <a:r>
                        <a:rPr sz="9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marR="60960" algn="just">
                        <a:lnSpc>
                          <a:spcPts val="1270"/>
                        </a:lnSpc>
                        <a:spcBef>
                          <a:spcPts val="60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sports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doctor,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neurologist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has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fully 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recovered.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11.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sustained </a:t>
                      </a:r>
                      <a:r>
                        <a:rPr sz="900" spc="-20" dirty="0">
                          <a:latin typeface="Trebuchet MS"/>
                          <a:cs typeface="Trebuchet MS"/>
                        </a:rPr>
                        <a:t>3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more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head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injuries</a:t>
                      </a:r>
                      <a:r>
                        <a:rPr sz="900" spc="1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concussions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your</a:t>
                      </a:r>
                      <a:r>
                        <a:rPr sz="9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life?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939800" algn="l"/>
                          <a:tab pos="1258570" algn="l"/>
                          <a:tab pos="1711960" algn="l"/>
                          <a:tab pos="201041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	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0960" algn="just">
                        <a:lnSpc>
                          <a:spcPct val="116900"/>
                        </a:lnSpc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assessment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sports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doctor,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neurologist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before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being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cleared.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12. 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ever suffered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headaches, </a:t>
                      </a:r>
                      <a:r>
                        <a:rPr sz="900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dizziness,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loss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of memory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confusion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after 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blow  to  the</a:t>
                      </a:r>
                      <a:r>
                        <a:rPr sz="900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head?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939800" algn="l"/>
                          <a:tab pos="1258570" algn="l"/>
                          <a:tab pos="1711960" algn="l"/>
                          <a:tab pos="201041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	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0960" algn="just">
                        <a:lnSpc>
                          <a:spcPct val="116900"/>
                        </a:lnSpc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assessment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sports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doctor,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neurologist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before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being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cleared.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812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13. 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Do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suffer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from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headaches,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numbness or</a:t>
                      </a:r>
                      <a:r>
                        <a:rPr sz="900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‘pins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and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needles’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while</a:t>
                      </a:r>
                      <a:r>
                        <a:rPr sz="9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exercising?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939800" algn="l"/>
                          <a:tab pos="1258570" algn="l"/>
                          <a:tab pos="1711960" algn="l"/>
                          <a:tab pos="201041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	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1193165" algn="l"/>
                          <a:tab pos="1435100" algn="l"/>
                          <a:tab pos="1620520" algn="l"/>
                          <a:tab pos="2039620" algn="l"/>
                        </a:tabLst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assessment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	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sports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doctor,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0960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neurologist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before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being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cleared.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267">
                <a:tc>
                  <a:txBody>
                    <a:bodyPr/>
                    <a:lstStyle/>
                    <a:p>
                      <a:pPr marL="67945">
                        <a:lnSpc>
                          <a:spcPts val="106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14.</a:t>
                      </a:r>
                      <a:r>
                        <a:rPr sz="900" spc="-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ever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had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seizure</a:t>
                      </a:r>
                      <a:r>
                        <a:rPr sz="9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(fit)?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939800" algn="l"/>
                          <a:tab pos="1258570" algn="l"/>
                          <a:tab pos="1711960" algn="l"/>
                          <a:tab pos="201041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	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marR="61594">
                        <a:lnSpc>
                          <a:spcPts val="1270"/>
                        </a:lnSpc>
                        <a:spcBef>
                          <a:spcPts val="60"/>
                        </a:spcBef>
                        <a:tabLst>
                          <a:tab pos="1191895" algn="l"/>
                          <a:tab pos="1433830" algn="l"/>
                          <a:tab pos="1617980" algn="l"/>
                          <a:tab pos="2273935" algn="l"/>
                        </a:tabLst>
                      </a:pPr>
                      <a:r>
                        <a:rPr sz="900" dirty="0">
                          <a:latin typeface="Trebuchet MS"/>
                          <a:cs typeface="Trebuchet MS"/>
                        </a:rPr>
                        <a:t>ass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900" dirty="0">
                          <a:latin typeface="Trebuchet MS"/>
                          <a:cs typeface="Trebuchet MS"/>
                        </a:rPr>
                        <a:t>ssm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900" dirty="0">
                          <a:latin typeface="Trebuchet MS"/>
                          <a:cs typeface="Trebuchet MS"/>
                        </a:rPr>
                        <a:t>nt	by	a	neurologist	or 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before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being</a:t>
                      </a:r>
                      <a:r>
                        <a:rPr sz="9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cleared.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8730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15.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Have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ever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injured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your</a:t>
                      </a:r>
                      <a:r>
                        <a:rPr sz="900" spc="-2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neck?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  <a:tab pos="939800" algn="l"/>
                          <a:tab pos="1258570" algn="l"/>
                          <a:tab pos="1711960" algn="l"/>
                          <a:tab pos="201041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	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	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player	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for	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780" algn="just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30" dirty="0">
                          <a:latin typeface="Trebuchet MS"/>
                          <a:cs typeface="Trebuchet MS"/>
                        </a:rPr>
                        <a:t>assessment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sports</a:t>
                      </a:r>
                      <a:r>
                        <a:rPr sz="900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doctor,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0960" algn="just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neurologist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neurosurgeon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before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being</a:t>
                      </a:r>
                      <a:r>
                        <a:rPr sz="9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latin typeface="Trebuchet MS"/>
                          <a:cs typeface="Trebuchet MS"/>
                        </a:rPr>
                        <a:t>cleared.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25145" marR="60960" indent="-229235" algn="just">
                        <a:lnSpc>
                          <a:spcPct val="1169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900" spc="-35" dirty="0">
                          <a:latin typeface="Trebuchet MS"/>
                          <a:cs typeface="Trebuchet MS"/>
                        </a:rPr>
                        <a:t>Advise </a:t>
                      </a:r>
                      <a:r>
                        <a:rPr sz="900" spc="-30" dirty="0">
                          <a:latin typeface="Trebuchet MS"/>
                          <a:cs typeface="Trebuchet MS"/>
                        </a:rPr>
                        <a:t>ongoing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neck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strengthening 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routine, preferably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prescribed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by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physiotherapist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sz="900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biokineticist.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913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900" spc="-50" dirty="0">
                          <a:latin typeface="Trebuchet MS"/>
                          <a:cs typeface="Trebuchet MS"/>
                        </a:rPr>
                        <a:t>16. </a:t>
                      </a:r>
                      <a:r>
                        <a:rPr sz="900" spc="-20" dirty="0">
                          <a:latin typeface="Trebuchet MS"/>
                          <a:cs typeface="Trebuchet MS"/>
                        </a:rPr>
                        <a:t>Is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there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anything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that </a:t>
                      </a:r>
                      <a:r>
                        <a:rPr sz="900" spc="-25" dirty="0">
                          <a:latin typeface="Trebuchet MS"/>
                          <a:cs typeface="Trebuchet MS"/>
                        </a:rPr>
                        <a:t>you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would </a:t>
                      </a:r>
                      <a:r>
                        <a:rPr sz="900" spc="-55" dirty="0">
                          <a:latin typeface="Trebuchet MS"/>
                          <a:cs typeface="Trebuchet MS"/>
                        </a:rPr>
                        <a:t>like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900" spc="-35" dirty="0">
                          <a:latin typeface="Trebuchet MS"/>
                          <a:cs typeface="Trebuchet MS"/>
                        </a:rPr>
                        <a:t>see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doctor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5" dirty="0">
                          <a:latin typeface="Trebuchet MS"/>
                          <a:cs typeface="Trebuchet MS"/>
                        </a:rPr>
                        <a:t>about?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900" b="1" spc="-60" dirty="0">
                          <a:latin typeface="Trebuchet MS"/>
                          <a:cs typeface="Trebuchet MS"/>
                        </a:rPr>
                        <a:t>Yes </a:t>
                      </a:r>
                      <a:r>
                        <a:rPr sz="900" b="1" spc="3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900" b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20" dirty="0">
                          <a:latin typeface="Trebuchet MS"/>
                          <a:cs typeface="Trebuchet MS"/>
                        </a:rPr>
                        <a:t>No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45" dirty="0">
                          <a:latin typeface="Trebuchet MS"/>
                          <a:cs typeface="Trebuchet MS"/>
                        </a:rPr>
                        <a:t>Refer </a:t>
                      </a:r>
                      <a:r>
                        <a:rPr sz="900" spc="-40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900" spc="-4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medical</a:t>
                      </a:r>
                      <a:r>
                        <a:rPr sz="900" spc="-1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0" dirty="0">
                          <a:latin typeface="Trebuchet MS"/>
                          <a:cs typeface="Trebuchet MS"/>
                        </a:rPr>
                        <a:t>doctor.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3</a:t>
            </a:fld>
            <a:r>
              <a:rPr b="1" spc="-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95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20" dirty="0"/>
              <a:t>P </a:t>
            </a:r>
            <a:r>
              <a:rPr spc="25" dirty="0"/>
              <a:t>a g</a:t>
            </a:r>
            <a:r>
              <a:rPr spc="-70" dirty="0"/>
              <a:t> </a:t>
            </a:r>
            <a:r>
              <a:rPr spc="-40" dirty="0"/>
              <a:t>e</a:t>
            </a:r>
            <a:r>
              <a:rPr spc="60" dirty="0"/>
              <a:t> 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10" dirty="0"/>
              <a:t>C </a:t>
            </a:r>
            <a:r>
              <a:rPr spc="15" dirty="0"/>
              <a:t>o p </a:t>
            </a:r>
            <a:r>
              <a:rPr spc="20" dirty="0"/>
              <a:t>y </a:t>
            </a:r>
            <a:r>
              <a:rPr spc="25" dirty="0"/>
              <a:t>r </a:t>
            </a:r>
            <a:r>
              <a:rPr spc="35" dirty="0"/>
              <a:t>i </a:t>
            </a:r>
            <a:r>
              <a:rPr spc="20" dirty="0"/>
              <a:t>g </a:t>
            </a:r>
            <a:r>
              <a:rPr spc="15" dirty="0"/>
              <a:t>h </a:t>
            </a:r>
            <a:r>
              <a:rPr spc="-30" dirty="0"/>
              <a:t>t </a:t>
            </a:r>
            <a:r>
              <a:rPr spc="40" dirty="0"/>
              <a:t>B </a:t>
            </a:r>
            <a:r>
              <a:rPr spc="-15" dirty="0"/>
              <a:t>o </a:t>
            </a:r>
            <a:r>
              <a:rPr spc="25" dirty="0"/>
              <a:t>k S </a:t>
            </a:r>
            <a:r>
              <a:rPr spc="10" dirty="0"/>
              <a:t>m </a:t>
            </a:r>
            <a:r>
              <a:rPr spc="-30" dirty="0"/>
              <a:t>a </a:t>
            </a:r>
            <a:r>
              <a:rPr spc="10" dirty="0"/>
              <a:t>r </a:t>
            </a:r>
            <a:r>
              <a:rPr spc="-45" dirty="0"/>
              <a:t>t </a:t>
            </a:r>
            <a:r>
              <a:rPr spc="90" dirty="0"/>
              <a:t>© </a:t>
            </a:r>
            <a:r>
              <a:rPr spc="40" dirty="0"/>
              <a:t>2 </a:t>
            </a:r>
            <a:r>
              <a:rPr spc="-20" dirty="0"/>
              <a:t>0 </a:t>
            </a:r>
            <a:r>
              <a:rPr spc="40" dirty="0"/>
              <a:t>1</a:t>
            </a:r>
            <a:r>
              <a:rPr spc="-50" dirty="0"/>
              <a:t> </a:t>
            </a:r>
            <a:r>
              <a:rPr spc="-20" dirty="0"/>
              <a:t>5</a:t>
            </a:r>
            <a:r>
              <a:rPr spc="6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972</Words>
  <Application>Microsoft Office PowerPoint</Application>
  <PresentationFormat>Custom</PresentationFormat>
  <Paragraphs>144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Carlito</vt:lpstr>
      <vt:lpstr>Symbol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BokSmart Pre-participation questionnaire 2015.docx</dc:title>
  <dc:creator>waynev</dc:creator>
  <cp:lastModifiedBy>Henry Stewart</cp:lastModifiedBy>
  <cp:revision>1</cp:revision>
  <dcterms:created xsi:type="dcterms:W3CDTF">2022-01-26T11:13:01Z</dcterms:created>
  <dcterms:modified xsi:type="dcterms:W3CDTF">2022-01-26T11:14:06Z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2022-01-26T00:00:00Z</vt:filetime>
  </property>
</Properties>
</file>